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</p:sldMasterIdLst>
  <p:notesMasterIdLst>
    <p:notesMasterId r:id="rId20"/>
  </p:notesMasterIdLst>
  <p:handoutMasterIdLst>
    <p:handoutMasterId r:id="rId21"/>
  </p:handoutMasterIdLst>
  <p:sldIdLst>
    <p:sldId id="575" r:id="rId7"/>
    <p:sldId id="393" r:id="rId8"/>
    <p:sldId id="582" r:id="rId9"/>
    <p:sldId id="505" r:id="rId10"/>
    <p:sldId id="528" r:id="rId11"/>
    <p:sldId id="583" r:id="rId12"/>
    <p:sldId id="401" r:id="rId13"/>
    <p:sldId id="529" r:id="rId14"/>
    <p:sldId id="515" r:id="rId15"/>
    <p:sldId id="580" r:id="rId16"/>
    <p:sldId id="518" r:id="rId17"/>
    <p:sldId id="381" r:id="rId18"/>
    <p:sldId id="584" r:id="rId19"/>
  </p:sldIdLst>
  <p:sldSz cx="12192000" cy="6858000"/>
  <p:notesSz cx="6805613" cy="99393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2047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eferstein, Tabea (TSMMH)" initials="ST(" lastIdx="35" clrIdx="0">
    <p:extLst>
      <p:ext uri="{19B8F6BF-5375-455C-9EA6-DF929625EA0E}">
        <p15:presenceInfo xmlns:p15="http://schemas.microsoft.com/office/powerpoint/2012/main" userId="S::Tabea.Schieferstein@Kantar.com::e7552adf-3346-4b86-871b-98cc814ccd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C00000"/>
    <a:srgbClr val="717171"/>
    <a:srgbClr val="FFFFFF"/>
    <a:srgbClr val="000000"/>
    <a:srgbClr val="333333"/>
    <a:srgbClr val="E6304B"/>
    <a:srgbClr val="E7E7E7"/>
    <a:srgbClr val="C0C0C0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2" autoAdjust="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>
        <p:guide orient="horz" pos="4152"/>
        <p:guide orient="horz" pos="2047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die Stichproben der Mütter und der Klinikmitarbeitenden sind klein und nicht repräsentativ gezogen, deshalb sind keine Hochrechnungen auf die Gesamtbevölkerung möglich.</a:t>
            </a:r>
          </a:p>
          <a:p>
            <a:r>
              <a:rPr lang="de-DE" dirty="0"/>
              <a:t>Bei den Babylotsen haben wir nahezu eine Vollerhebung erreicht. Sie stehen stellvertretend für alle Lotsendienste, die nach den zentralen Qualitätskriterien des Nationalen Zentrums Frühe Hilfen arbeiten.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Befragungszeitraum Mütter mit: Jan bis April 2021 -&gt; 31 Interviews</a:t>
            </a:r>
          </a:p>
          <a:p>
            <a:r>
              <a:rPr lang="de-DE" dirty="0"/>
              <a:t>Befragungszeitraum Mütter ohne: März 2021 -&gt; 65 Interviews</a:t>
            </a:r>
          </a:p>
          <a:p>
            <a:r>
              <a:rPr lang="de-DE" dirty="0"/>
              <a:t>Alle befragten Mütter haben in der Zeit der Pandemie seit März 2020 ein Baby bekommen.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3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Insgesamt fühlen sich unter den Müttern ohne Kontakt zu einer Babylotsin 67 % gut auf die Entlassung vorbereitet.</a:t>
            </a:r>
          </a:p>
          <a:p>
            <a:r>
              <a:rPr lang="de-DE" dirty="0"/>
              <a:t>Mit Babylotsin sind es 77 %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9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Große Unterschiede nach Anstellungsverhältnis</a:t>
            </a:r>
          </a:p>
          <a:p>
            <a:r>
              <a:rPr lang="de-DE" dirty="0"/>
              <a:t>Der Zutritt wurde…</a:t>
            </a:r>
          </a:p>
          <a:p>
            <a:r>
              <a:rPr lang="de-DE" dirty="0"/>
              <a:t>8% der bei einer Klinik angestellten Babylotsinnen verwehrt und </a:t>
            </a:r>
          </a:p>
          <a:p>
            <a:r>
              <a:rPr lang="de-DE" dirty="0"/>
              <a:t>50 % der bei einem freien Träger der Kinder- und Jugendhilfe angestellten.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2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Zu </a:t>
            </a:r>
            <a:r>
              <a:rPr lang="en-GB" dirty="0" err="1"/>
              <a:t>Klären</a:t>
            </a:r>
            <a:r>
              <a:rPr lang="en-GB" dirty="0"/>
              <a:t>: </a:t>
            </a:r>
            <a:r>
              <a:rPr lang="en-GB" dirty="0" err="1"/>
              <a:t>Normalerweise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etwa</a:t>
            </a:r>
            <a:r>
              <a:rPr lang="en-GB" dirty="0"/>
              <a:t> 30 % der </a:t>
            </a:r>
            <a:r>
              <a:rPr lang="en-GB" dirty="0" err="1"/>
              <a:t>Mütter</a:t>
            </a:r>
            <a:r>
              <a:rPr lang="en-GB" dirty="0"/>
              <a:t> in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Klinik</a:t>
            </a:r>
            <a:r>
              <a:rPr lang="en-GB" dirty="0"/>
              <a:t> der </a:t>
            </a:r>
            <a:r>
              <a:rPr lang="en-GB" dirty="0" err="1"/>
              <a:t>Unterstützungsbedarf</a:t>
            </a:r>
            <a:r>
              <a:rPr lang="en-GB" dirty="0"/>
              <a:t> </a:t>
            </a:r>
            <a:r>
              <a:rPr lang="en-GB" dirty="0" err="1"/>
              <a:t>abgeklärt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44F4-34AC-3F46-AAEF-A64AAF3C87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9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4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430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Double Wid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7" y="1708150"/>
            <a:ext cx="7568977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35" y="457201"/>
            <a:ext cx="10972800" cy="4481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512916" y="1485912"/>
            <a:ext cx="10960848" cy="379235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54183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x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7059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7466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389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0267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30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23" r:id="rId23"/>
    <p:sldLayoutId id="2147483825" r:id="rId24"/>
    <p:sldLayoutId id="2147483828" r:id="rId25"/>
    <p:sldLayoutId id="2147483829" r:id="rId26"/>
    <p:sldLayoutId id="2147483830" r:id="rId27"/>
    <p:sldLayoutId id="214748383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832" r:id="rId14"/>
    <p:sldLayoutId id="214748383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DE/Presse/Pressemitteilungen/2021/03/PD21_149_126.html;jsessionid=06374A52633661133863F62BB87B1587.live721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destatis.de/DE/Themen/Gesellschaft-Umwelt/Bevoelkerung/Geburten/Tabellen/lebendgeborene-gestorbene.html;jsessionid=C35E76261E40DF389D31D8E1343564D3.live7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977715-B9B2-4E67-AF45-3C05410A6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Mütter mit Neugeborenen </a:t>
            </a:r>
            <a:br>
              <a:rPr lang="de-DE" dirty="0"/>
            </a:br>
            <a:r>
              <a:rPr lang="de-DE" dirty="0"/>
              <a:t>und </a:t>
            </a:r>
            <a:r>
              <a:rPr lang="de-DE" dirty="0" err="1"/>
              <a:t>Babylots_innen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der Pandemie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A576C0-A9D9-4F35-9841-4201B8617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Vorstellung der Befragungsergebnisse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253F4-9DC7-4D9E-8416-9F7301F53A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Dr. Constanze Cholmakow-Bodechtel</a:t>
            </a:r>
          </a:p>
          <a:p>
            <a:r>
              <a:rPr lang="de-DE" dirty="0"/>
              <a:t>im Auftrag des Deutschen Caritasverbands</a:t>
            </a:r>
          </a:p>
          <a:p>
            <a:r>
              <a:rPr lang="de-DE" dirty="0"/>
              <a:t>10. Juni 2021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52F8855-3093-427D-B2E9-5345E7FC11D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7320" b="7320"/>
          <a:stretch/>
        </p:blipFill>
        <p:spPr>
          <a:xfrm>
            <a:off x="4272000" y="1490400"/>
            <a:ext cx="7920000" cy="4500000"/>
          </a:xfrm>
        </p:spPr>
      </p:pic>
    </p:spTree>
    <p:extLst>
      <p:ext uri="{BB962C8B-B14F-4D97-AF65-F5344CB8AC3E}">
        <p14:creationId xmlns:p14="http://schemas.microsoft.com/office/powerpoint/2010/main" val="24658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stehend, Mann, Personen enthält.&#10;&#10;Automatisch generierte Beschreibung">
            <a:extLst>
              <a:ext uri="{FF2B5EF4-FFF2-40B4-BE49-F238E27FC236}">
                <a16:creationId xmlns:a16="http://schemas.microsoft.com/office/drawing/2014/main" id="{30764F3A-F266-4413-B7B0-BF08172875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513761" y="833918"/>
            <a:ext cx="7324966" cy="48756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Lotsen in der Geburtsklinik machen den entscheidenden Unterschied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B4CFA-EF69-F14E-96D5-2CB684F2D0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2235488"/>
            <a:ext cx="3672000" cy="3474112"/>
          </a:xfrm>
        </p:spPr>
        <p:txBody>
          <a:bodyPr/>
          <a:lstStyle/>
          <a:p>
            <a:r>
              <a:rPr lang="de-DE" sz="1400" dirty="0"/>
              <a:t>Kliniken </a:t>
            </a:r>
            <a:r>
              <a:rPr lang="de-DE" sz="1400" b="1" dirty="0"/>
              <a:t>ohne</a:t>
            </a:r>
            <a:r>
              <a:rPr lang="de-DE" sz="1400" dirty="0"/>
              <a:t> Lotsenprogramm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60 % der Befragten aus dem Umfeld von Kliniken ohne Lotsenprogramme sagen, dass Familien mit Neugeborenen besonders stark unter den Folgen der Pandemie leiden.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95 % kennen ein „ungutes Bauchgefühl“, wenn sie an die Entlassung einiger Mütter denken.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Zum Umgang und der Versorgung nicht-medizinischer Belange benötigen sie Unterstützung.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999" y="1804600"/>
            <a:ext cx="24522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 Klinikalltag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341D5960-BC6A-4D33-89D3-3E7BBD5125AA}"/>
              </a:ext>
            </a:extLst>
          </p:cNvPr>
          <p:cNvSpPr/>
          <p:nvPr/>
        </p:nvSpPr>
        <p:spPr bwMode="ltGray">
          <a:xfrm>
            <a:off x="8719411" y="3413922"/>
            <a:ext cx="3386124" cy="2128357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3B2CDA-0E3B-4BC4-A11E-698631185C05}"/>
              </a:ext>
            </a:extLst>
          </p:cNvPr>
          <p:cNvSpPr txBox="1"/>
          <p:nvPr/>
        </p:nvSpPr>
        <p:spPr>
          <a:xfrm>
            <a:off x="9033720" y="3771840"/>
            <a:ext cx="3151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solidFill>
                  <a:schemeClr val="tx1"/>
                </a:solidFill>
              </a:rPr>
              <a:t>Babylotsinnen sind eine große Entlastung! </a:t>
            </a:r>
          </a:p>
          <a:p>
            <a:r>
              <a:rPr lang="de-DE" sz="1400" i="1" dirty="0"/>
              <a:t>V</a:t>
            </a:r>
            <a:r>
              <a:rPr lang="de-DE" sz="1400" i="1" dirty="0">
                <a:solidFill>
                  <a:schemeClr val="tx1"/>
                </a:solidFill>
              </a:rPr>
              <a:t>ieles, was wir früher zwar gesehen haben, aber zeitlich nicht leisten konnten, wird durch die Babylotsin auf einen guten Weg gebracht.</a:t>
            </a:r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03D58067-2F53-4ABB-83AD-A2D3C26F3243}"/>
              </a:ext>
            </a:extLst>
          </p:cNvPr>
          <p:cNvSpPr/>
          <p:nvPr/>
        </p:nvSpPr>
        <p:spPr bwMode="ltGray">
          <a:xfrm>
            <a:off x="6228747" y="832224"/>
            <a:ext cx="2551039" cy="1275231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A4A42C1-2B55-4466-9D8D-9CCD822A8D1B}"/>
              </a:ext>
            </a:extLst>
          </p:cNvPr>
          <p:cNvSpPr txBox="1"/>
          <p:nvPr/>
        </p:nvSpPr>
        <p:spPr>
          <a:xfrm>
            <a:off x="6439869" y="1124950"/>
            <a:ext cx="23078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Ich finde, das Babylotsen-programm gehört in jede Entbindungsklinik!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371D6A8-0932-492E-B9C6-10B521A50A4C}"/>
              </a:ext>
            </a:extLst>
          </p:cNvPr>
          <p:cNvSpPr txBox="1">
            <a:spLocks/>
          </p:cNvSpPr>
          <p:nvPr/>
        </p:nvSpPr>
        <p:spPr>
          <a:xfrm>
            <a:off x="4166702" y="2233793"/>
            <a:ext cx="3672000" cy="3474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Kliniken </a:t>
            </a:r>
            <a:r>
              <a:rPr lang="de-DE" sz="1400" b="1" dirty="0"/>
              <a:t>mit</a:t>
            </a:r>
            <a:r>
              <a:rPr lang="de-DE" sz="1400" dirty="0"/>
              <a:t> Lotsenprogramm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40 % der Befragten aus Babylotsen-Kliniken finden, dass Familien mit Neugeborenen besonders stark unter den Folgen der Pandemie leiden.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An der Einschätzung des Unterstützungs-bedarfs sind in fast allen Kliniken mehrere Professionen beteiligt.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97% aller </a:t>
            </a:r>
            <a:r>
              <a:rPr lang="de-DE" sz="1400" dirty="0" err="1"/>
              <a:t>Mitarbeiter_innen</a:t>
            </a:r>
            <a:r>
              <a:rPr lang="de-DE" sz="1400" dirty="0"/>
              <a:t> in Geburts-kliniken bewerten die Zusammenarbeit mit der </a:t>
            </a:r>
            <a:r>
              <a:rPr lang="de-DE" sz="1400" dirty="0" err="1"/>
              <a:t>Babylots_in</a:t>
            </a:r>
            <a:r>
              <a:rPr lang="de-DE" sz="1400" dirty="0"/>
              <a:t> als sehr gut oder gut.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/>
              <a:t>Sie empfinden es als (große) Entlastung, dass die </a:t>
            </a:r>
            <a:r>
              <a:rPr lang="de-DE" sz="1400" dirty="0" err="1"/>
              <a:t>Babylots_in</a:t>
            </a:r>
            <a:r>
              <a:rPr lang="de-DE" sz="1400" dirty="0"/>
              <a:t> adäquat auf psychosoziale Belange eingeht.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F1737-1A63-4538-9269-E1F7F1B9E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8" name="Sprechblase: oval 17">
            <a:extLst>
              <a:ext uri="{FF2B5EF4-FFF2-40B4-BE49-F238E27FC236}">
                <a16:creationId xmlns:a16="http://schemas.microsoft.com/office/drawing/2014/main" id="{8804AC43-5CA7-4F33-B182-A05F9CAE5909}"/>
              </a:ext>
            </a:extLst>
          </p:cNvPr>
          <p:cNvSpPr/>
          <p:nvPr/>
        </p:nvSpPr>
        <p:spPr bwMode="ltGray">
          <a:xfrm>
            <a:off x="8912223" y="1214664"/>
            <a:ext cx="3175002" cy="1658756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9DDB29-7765-44D9-B591-5661F66A8C3C}"/>
              </a:ext>
            </a:extLst>
          </p:cNvPr>
          <p:cNvSpPr txBox="1"/>
          <p:nvPr/>
        </p:nvSpPr>
        <p:spPr>
          <a:xfrm>
            <a:off x="9193118" y="1459267"/>
            <a:ext cx="28941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Das Babylotsenprogramm ist sinnvoll und wichtig! Es wäre wirklich schlecht, wenn es das nicht gäbe, weil viele Frauen diese Unterstützung benötigen.</a:t>
            </a:r>
          </a:p>
        </p:txBody>
      </p:sp>
    </p:spTree>
    <p:extLst>
      <p:ext uri="{BB962C8B-B14F-4D97-AF65-F5344CB8AC3E}">
        <p14:creationId xmlns:p14="http://schemas.microsoft.com/office/powerpoint/2010/main" val="10657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6" grpId="0" animBg="1"/>
      <p:bldP spid="2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rechblase: oval 15">
            <a:extLst>
              <a:ext uri="{FF2B5EF4-FFF2-40B4-BE49-F238E27FC236}">
                <a16:creationId xmlns:a16="http://schemas.microsoft.com/office/drawing/2014/main" id="{23B86AA1-44DC-4DCB-8F06-5F4E26924436}"/>
              </a:ext>
            </a:extLst>
          </p:cNvPr>
          <p:cNvSpPr/>
          <p:nvPr/>
        </p:nvSpPr>
        <p:spPr bwMode="ltGray">
          <a:xfrm>
            <a:off x="9355316" y="3599989"/>
            <a:ext cx="2287442" cy="113393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6" name="Freeform 19"/>
          <p:cNvSpPr/>
          <p:nvPr/>
        </p:nvSpPr>
        <p:spPr>
          <a:xfrm>
            <a:off x="7044915" y="3567137"/>
            <a:ext cx="1272587" cy="1238409"/>
          </a:xfrm>
          <a:custGeom>
            <a:avLst/>
            <a:gdLst>
              <a:gd name="connsiteX0" fmla="*/ 0 w 2167151"/>
              <a:gd name="connsiteY0" fmla="*/ 1083576 h 2167151"/>
              <a:gd name="connsiteX1" fmla="*/ 1083576 w 2167151"/>
              <a:gd name="connsiteY1" fmla="*/ 0 h 2167151"/>
              <a:gd name="connsiteX2" fmla="*/ 2167152 w 2167151"/>
              <a:gd name="connsiteY2" fmla="*/ 1083576 h 2167151"/>
              <a:gd name="connsiteX3" fmla="*/ 1083576 w 2167151"/>
              <a:gd name="connsiteY3" fmla="*/ 2167152 h 2167151"/>
              <a:gd name="connsiteX4" fmla="*/ 0 w 2167151"/>
              <a:gd name="connsiteY4" fmla="*/ 1083576 h 21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151" h="2167151">
                <a:moveTo>
                  <a:pt x="0" y="1083576"/>
                </a:moveTo>
                <a:cubicBezTo>
                  <a:pt x="0" y="485133"/>
                  <a:pt x="485133" y="0"/>
                  <a:pt x="1083576" y="0"/>
                </a:cubicBezTo>
                <a:cubicBezTo>
                  <a:pt x="1682019" y="0"/>
                  <a:pt x="2167152" y="485133"/>
                  <a:pt x="2167152" y="1083576"/>
                </a:cubicBezTo>
                <a:cubicBezTo>
                  <a:pt x="2167152" y="1682019"/>
                  <a:pt x="1682019" y="2167152"/>
                  <a:pt x="1083576" y="2167152"/>
                </a:cubicBezTo>
                <a:cubicBezTo>
                  <a:pt x="485133" y="2167152"/>
                  <a:pt x="0" y="1682019"/>
                  <a:pt x="0" y="1083576"/>
                </a:cubicBezTo>
                <a:close/>
              </a:path>
            </a:pathLst>
          </a:custGeom>
          <a:solidFill>
            <a:srgbClr val="00B6FF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2" tIns="330072" rIns="330072" bIns="33007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>
                <a:solidFill>
                  <a:schemeClr val="bg1"/>
                </a:solidFill>
              </a:rPr>
              <a:t>Unter-stützung der Klinik-leitung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512" y="1722664"/>
            <a:ext cx="5721488" cy="4003675"/>
          </a:xfrm>
        </p:spPr>
        <p:txBody>
          <a:bodyPr/>
          <a:lstStyle/>
          <a:p>
            <a:pPr lvl="0"/>
            <a:endParaRPr lang="de-DE" sz="1600" b="1" dirty="0">
              <a:solidFill>
                <a:schemeClr val="tx1"/>
              </a:solidFill>
            </a:endParaRPr>
          </a:p>
          <a:p>
            <a:pPr lvl="0"/>
            <a:r>
              <a:rPr lang="de-DE" sz="1600" b="1" dirty="0">
                <a:solidFill>
                  <a:schemeClr val="tx1"/>
                </a:solidFill>
              </a:rPr>
              <a:t>Gründe dafür, warum bisher kein Lotsenprogramm in der Klinik eingeführt wurde: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Bedingungen müssen gegeben sein für die Einführung des Programms in einer Klinik?</a:t>
            </a:r>
            <a:br>
              <a:rPr lang="en-GB" dirty="0"/>
            </a:br>
            <a:endParaRPr lang="en-GB" dirty="0"/>
          </a:p>
        </p:txBody>
      </p:sp>
      <p:sp>
        <p:nvSpPr>
          <p:cNvPr id="23" name="Freeform 15"/>
          <p:cNvSpPr/>
          <p:nvPr/>
        </p:nvSpPr>
        <p:spPr>
          <a:xfrm>
            <a:off x="5236342" y="3376175"/>
            <a:ext cx="1672833" cy="1672833"/>
          </a:xfrm>
          <a:custGeom>
            <a:avLst/>
            <a:gdLst>
              <a:gd name="connsiteX0" fmla="*/ 0 w 2167151"/>
              <a:gd name="connsiteY0" fmla="*/ 1083576 h 2167151"/>
              <a:gd name="connsiteX1" fmla="*/ 1083576 w 2167151"/>
              <a:gd name="connsiteY1" fmla="*/ 0 h 2167151"/>
              <a:gd name="connsiteX2" fmla="*/ 2167152 w 2167151"/>
              <a:gd name="connsiteY2" fmla="*/ 1083576 h 2167151"/>
              <a:gd name="connsiteX3" fmla="*/ 1083576 w 2167151"/>
              <a:gd name="connsiteY3" fmla="*/ 2167152 h 2167151"/>
              <a:gd name="connsiteX4" fmla="*/ 0 w 2167151"/>
              <a:gd name="connsiteY4" fmla="*/ 1083576 h 21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151" h="2167151">
                <a:moveTo>
                  <a:pt x="0" y="1083576"/>
                </a:moveTo>
                <a:cubicBezTo>
                  <a:pt x="0" y="485133"/>
                  <a:pt x="485133" y="0"/>
                  <a:pt x="1083576" y="0"/>
                </a:cubicBezTo>
                <a:cubicBezTo>
                  <a:pt x="1682019" y="0"/>
                  <a:pt x="2167152" y="485133"/>
                  <a:pt x="2167152" y="1083576"/>
                </a:cubicBezTo>
                <a:cubicBezTo>
                  <a:pt x="2167152" y="1682019"/>
                  <a:pt x="1682019" y="2167152"/>
                  <a:pt x="1083576" y="2167152"/>
                </a:cubicBezTo>
                <a:cubicBezTo>
                  <a:pt x="485133" y="2167152"/>
                  <a:pt x="0" y="1682019"/>
                  <a:pt x="0" y="1083576"/>
                </a:cubicBezTo>
                <a:close/>
              </a:path>
            </a:pathLst>
          </a:cu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2" tIns="330072" rIns="330072" bIns="33007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>
                <a:solidFill>
                  <a:schemeClr val="bg1"/>
                </a:solidFill>
              </a:rPr>
              <a:t>G</a:t>
            </a:r>
            <a:r>
              <a:rPr lang="de-DE" sz="1200" b="1" kern="1200" dirty="0">
                <a:solidFill>
                  <a:schemeClr val="bg1"/>
                </a:solidFill>
              </a:rPr>
              <a:t>eeignete Räumlich-</a:t>
            </a:r>
            <a:r>
              <a:rPr lang="de-DE" sz="1200" b="1" kern="1200" dirty="0" err="1">
                <a:solidFill>
                  <a:schemeClr val="bg1"/>
                </a:solidFill>
              </a:rPr>
              <a:t>keiten</a:t>
            </a:r>
            <a:r>
              <a:rPr lang="de-DE" sz="1200" b="1" kern="1200" dirty="0">
                <a:solidFill>
                  <a:schemeClr val="bg1"/>
                </a:solidFill>
              </a:rPr>
              <a:t> in der Klinik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919223" y="2091884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b="1" dirty="0">
                <a:solidFill>
                  <a:schemeClr val="bg1"/>
                </a:solidFill>
              </a:rPr>
              <a:t>Suche nach fachlich kompetentem Personal</a:t>
            </a: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AEE4039C-DBF0-4C3A-A6AC-E2A1782EF0AA}"/>
              </a:ext>
            </a:extLst>
          </p:cNvPr>
          <p:cNvSpPr/>
          <p:nvPr/>
        </p:nvSpPr>
        <p:spPr>
          <a:xfrm>
            <a:off x="3124746" y="3240034"/>
            <a:ext cx="1975856" cy="1892616"/>
          </a:xfrm>
          <a:custGeom>
            <a:avLst/>
            <a:gdLst>
              <a:gd name="connsiteX0" fmla="*/ 0 w 2167151"/>
              <a:gd name="connsiteY0" fmla="*/ 1083576 h 2167151"/>
              <a:gd name="connsiteX1" fmla="*/ 1083576 w 2167151"/>
              <a:gd name="connsiteY1" fmla="*/ 0 h 2167151"/>
              <a:gd name="connsiteX2" fmla="*/ 2167152 w 2167151"/>
              <a:gd name="connsiteY2" fmla="*/ 1083576 h 2167151"/>
              <a:gd name="connsiteX3" fmla="*/ 1083576 w 2167151"/>
              <a:gd name="connsiteY3" fmla="*/ 2167152 h 2167151"/>
              <a:gd name="connsiteX4" fmla="*/ 0 w 2167151"/>
              <a:gd name="connsiteY4" fmla="*/ 1083576 h 21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151" h="2167151">
                <a:moveTo>
                  <a:pt x="0" y="1083576"/>
                </a:moveTo>
                <a:cubicBezTo>
                  <a:pt x="0" y="485133"/>
                  <a:pt x="485133" y="0"/>
                  <a:pt x="1083576" y="0"/>
                </a:cubicBezTo>
                <a:cubicBezTo>
                  <a:pt x="1682019" y="0"/>
                  <a:pt x="2167152" y="485133"/>
                  <a:pt x="2167152" y="1083576"/>
                </a:cubicBezTo>
                <a:cubicBezTo>
                  <a:pt x="2167152" y="1682019"/>
                  <a:pt x="1682019" y="2167152"/>
                  <a:pt x="1083576" y="2167152"/>
                </a:cubicBezTo>
                <a:cubicBezTo>
                  <a:pt x="485133" y="2167152"/>
                  <a:pt x="0" y="1682019"/>
                  <a:pt x="0" y="1083576"/>
                </a:cubicBezTo>
                <a:close/>
              </a:path>
            </a:pathLst>
          </a:custGeom>
          <a:solidFill>
            <a:srgbClr val="FF50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2" tIns="330072" rIns="330072" bIns="33007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>
                <a:solidFill>
                  <a:schemeClr val="bg1"/>
                </a:solidFill>
              </a:rPr>
              <a:t>Fachlich kompetentes Personal</a:t>
            </a:r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18006A95-3C89-422D-81F4-1D2BCDC8BEDC}"/>
              </a:ext>
            </a:extLst>
          </p:cNvPr>
          <p:cNvSpPr txBox="1">
            <a:spLocks/>
          </p:cNvSpPr>
          <p:nvPr/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143AE22C-4369-4146-BC2C-83D089197BAD}"/>
              </a:ext>
            </a:extLst>
          </p:cNvPr>
          <p:cNvSpPr/>
          <p:nvPr/>
        </p:nvSpPr>
        <p:spPr bwMode="ltGray">
          <a:xfrm>
            <a:off x="7719687" y="1136650"/>
            <a:ext cx="3923071" cy="1865191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6731F9D-1BBE-4F50-81F5-C6AF32BE698B}"/>
              </a:ext>
            </a:extLst>
          </p:cNvPr>
          <p:cNvSpPr txBox="1"/>
          <p:nvPr/>
        </p:nvSpPr>
        <p:spPr>
          <a:xfrm>
            <a:off x="8144640" y="1507108"/>
            <a:ext cx="31972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Es braucht einen Motor, der den Sinn und den Wert eines Lotsen-programms erkannt hat. Aufgabe ist es dann alle auf der Station zu überzeugen und die Klinikleitung!</a:t>
            </a:r>
          </a:p>
        </p:txBody>
      </p:sp>
      <p:sp>
        <p:nvSpPr>
          <p:cNvPr id="24" name="Freeform 17"/>
          <p:cNvSpPr/>
          <p:nvPr/>
        </p:nvSpPr>
        <p:spPr>
          <a:xfrm>
            <a:off x="510252" y="3015214"/>
            <a:ext cx="2478754" cy="2394756"/>
          </a:xfrm>
          <a:custGeom>
            <a:avLst/>
            <a:gdLst>
              <a:gd name="connsiteX0" fmla="*/ 0 w 2167151"/>
              <a:gd name="connsiteY0" fmla="*/ 1083576 h 2167151"/>
              <a:gd name="connsiteX1" fmla="*/ 1083576 w 2167151"/>
              <a:gd name="connsiteY1" fmla="*/ 0 h 2167151"/>
              <a:gd name="connsiteX2" fmla="*/ 2167152 w 2167151"/>
              <a:gd name="connsiteY2" fmla="*/ 1083576 h 2167151"/>
              <a:gd name="connsiteX3" fmla="*/ 1083576 w 2167151"/>
              <a:gd name="connsiteY3" fmla="*/ 2167152 h 2167151"/>
              <a:gd name="connsiteX4" fmla="*/ 0 w 2167151"/>
              <a:gd name="connsiteY4" fmla="*/ 1083576 h 21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151" h="2167151">
                <a:moveTo>
                  <a:pt x="0" y="1083576"/>
                </a:moveTo>
                <a:cubicBezTo>
                  <a:pt x="0" y="485133"/>
                  <a:pt x="485133" y="0"/>
                  <a:pt x="1083576" y="0"/>
                </a:cubicBezTo>
                <a:cubicBezTo>
                  <a:pt x="1682019" y="0"/>
                  <a:pt x="2167152" y="485133"/>
                  <a:pt x="2167152" y="1083576"/>
                </a:cubicBezTo>
                <a:cubicBezTo>
                  <a:pt x="2167152" y="1682019"/>
                  <a:pt x="1682019" y="2167152"/>
                  <a:pt x="1083576" y="2167152"/>
                </a:cubicBezTo>
                <a:cubicBezTo>
                  <a:pt x="485133" y="2167152"/>
                  <a:pt x="0" y="1682019"/>
                  <a:pt x="0" y="1083576"/>
                </a:cubicBezTo>
                <a:close/>
              </a:path>
            </a:pathLst>
          </a:custGeom>
          <a:solidFill>
            <a:srgbClr val="C000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072" tIns="330072" rIns="330072" bIns="330072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Finanzierung des Programms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D20C95-A7BF-4981-8400-2B30E8BD907E}"/>
              </a:ext>
            </a:extLst>
          </p:cNvPr>
          <p:cNvSpPr txBox="1"/>
          <p:nvPr/>
        </p:nvSpPr>
        <p:spPr>
          <a:xfrm>
            <a:off x="9466945" y="3786145"/>
            <a:ext cx="21758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In Zeiten der Pandemie sind d</a:t>
            </a:r>
            <a:r>
              <a:rPr lang="de-DE" sz="1400" i="1" dirty="0">
                <a:solidFill>
                  <a:schemeClr val="tx1"/>
                </a:solidFill>
              </a:rPr>
              <a:t>ie Babylotsinnen unverzichtbar geworden.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736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42E3-14E7-4A96-84A3-7AEC1744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8681816-20EF-49DC-ADDF-1F310C0C7F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1710000"/>
            <a:ext cx="4654117" cy="3999600"/>
          </a:xfrm>
        </p:spPr>
        <p:txBody>
          <a:bodyPr/>
          <a:lstStyle/>
          <a:p>
            <a:endParaRPr lang="en-US" sz="1400" dirty="0"/>
          </a:p>
          <a:p>
            <a:r>
              <a:rPr lang="en-US" sz="1400" dirty="0"/>
              <a:t>… an alle </a:t>
            </a:r>
            <a:r>
              <a:rPr lang="de-DE" sz="1400" dirty="0"/>
              <a:t>befragten Mütter, die sich trotz neugeborenem Baby die Zeit für die Befragung genommen haben.</a:t>
            </a:r>
          </a:p>
          <a:p>
            <a:r>
              <a:rPr lang="en-US" sz="1400" dirty="0"/>
              <a:t>… an alle </a:t>
            </a:r>
            <a:r>
              <a:rPr lang="de-DE" sz="1400" dirty="0"/>
              <a:t>befragten Babylotsinnen, die uns großes Vertrauen entgegengebracht haben.</a:t>
            </a:r>
          </a:p>
          <a:p>
            <a:r>
              <a:rPr lang="en-US" sz="1400" dirty="0"/>
              <a:t>… an alle </a:t>
            </a:r>
            <a:r>
              <a:rPr lang="de-DE" sz="1400" dirty="0"/>
              <a:t>Befragten innerhalb </a:t>
            </a:r>
            <a:r>
              <a:rPr lang="en-US" sz="1400" dirty="0"/>
              <a:t>(und </a:t>
            </a:r>
            <a:r>
              <a:rPr lang="de-DE" sz="1400" dirty="0"/>
              <a:t>außerhalb</a:t>
            </a:r>
            <a:r>
              <a:rPr lang="en-US" sz="1400" dirty="0"/>
              <a:t>) der </a:t>
            </a:r>
            <a:r>
              <a:rPr lang="de-DE" sz="1400" dirty="0"/>
              <a:t>Kliniken, die trotz </a:t>
            </a:r>
            <a:r>
              <a:rPr lang="en-US" sz="1400" dirty="0"/>
              <a:t>der </a:t>
            </a:r>
            <a:r>
              <a:rPr lang="de-DE" sz="1400" dirty="0"/>
              <a:t>vielen beruflichen Anforderungen</a:t>
            </a:r>
            <a:r>
              <a:rPr lang="en-US" sz="1400" dirty="0"/>
              <a:t> für </a:t>
            </a:r>
            <a:r>
              <a:rPr lang="de-DE" sz="1400" dirty="0"/>
              <a:t>ein Interview zur Verfügung standen</a:t>
            </a:r>
            <a:r>
              <a:rPr lang="en-US" sz="1400" dirty="0"/>
              <a:t>.</a:t>
            </a:r>
          </a:p>
          <a:p>
            <a:r>
              <a:rPr lang="en-US" sz="1400" dirty="0"/>
              <a:t>… an alle Expert_</a:t>
            </a:r>
            <a:r>
              <a:rPr lang="de-DE" sz="1400" dirty="0"/>
              <a:t>innen, die uns bei der Interpretation der Ergebnisse </a:t>
            </a:r>
          </a:p>
          <a:p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D0B3E-BD4A-A948-8219-BC22D93244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3647" y="1710000"/>
            <a:ext cx="4654117" cy="3998913"/>
          </a:xfrm>
        </p:spPr>
        <p:txBody>
          <a:bodyPr/>
          <a:lstStyle/>
          <a:p>
            <a:endParaRPr lang="en-US" sz="1200" dirty="0"/>
          </a:p>
          <a:p>
            <a:r>
              <a:rPr lang="de-DE" sz="1800" dirty="0"/>
              <a:t>Vielen Dank für Ihre Aufmerksamkeit!</a:t>
            </a:r>
          </a:p>
        </p:txBody>
      </p:sp>
      <p:pic>
        <p:nvPicPr>
          <p:cNvPr id="1026" name="Picture 2" descr="Blumenstrauß Wiesenblumen 55cm preiswert online kaufen">
            <a:extLst>
              <a:ext uri="{FF2B5EF4-FFF2-40B4-BE49-F238E27FC236}">
                <a16:creationId xmlns:a16="http://schemas.microsoft.com/office/drawing/2014/main" id="{F7FE9576-8ADE-458F-975E-F4000A71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744">
            <a:off x="7518040" y="2520259"/>
            <a:ext cx="2192841" cy="21928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81BC19-D334-4E61-A43E-59FE9F94C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391488BB-44D6-4EB2-86A7-8EA8DC1FA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3202" t="26810" r="15690" b="24137"/>
          <a:stretch/>
        </p:blipFill>
        <p:spPr>
          <a:xfrm>
            <a:off x="403394" y="0"/>
            <a:ext cx="11385211" cy="6083300"/>
          </a:xfrm>
          <a:prstGeom prst="rect">
            <a:avLst/>
          </a:prstGeom>
        </p:spPr>
      </p:pic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DF1D75B-A5A8-4A62-9FB1-A99055132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20531"/>
              </p:ext>
            </p:extLst>
          </p:nvPr>
        </p:nvGraphicFramePr>
        <p:xfrm>
          <a:off x="5676897" y="0"/>
          <a:ext cx="611170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54">
                  <a:extLst>
                    <a:ext uri="{9D8B030D-6E8A-4147-A177-3AD203B41FA5}">
                      <a16:colId xmlns:a16="http://schemas.microsoft.com/office/drawing/2014/main" val="521939402"/>
                    </a:ext>
                  </a:extLst>
                </a:gridCol>
                <a:gridCol w="3055854">
                  <a:extLst>
                    <a:ext uri="{9D8B030D-6E8A-4147-A177-3AD203B41FA5}">
                      <a16:colId xmlns:a16="http://schemas.microsoft.com/office/drawing/2014/main" val="1321608762"/>
                    </a:ext>
                  </a:extLst>
                </a:gridCol>
              </a:tblGrid>
              <a:tr h="364435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Mit Babylotsin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Ohne Babylotsin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37440"/>
                  </a:ext>
                </a:extLst>
              </a:tr>
              <a:tr h="364435">
                <a:tc gridSpan="2"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Zufriedenheit mit dem Klinikaufenthalt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6849765"/>
                  </a:ext>
                </a:extLst>
              </a:tr>
              <a:tr h="36443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74 % zufriedene Mütter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55 % zufriedene Mütter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030442"/>
                  </a:ext>
                </a:extLst>
              </a:tr>
              <a:tr h="637761">
                <a:tc gridSpan="2"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Rückblickend das Gefühl haben schlecht auf die Entlassung aus der Klinik vorbereitet gewesen zu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91315338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20 % der Erstgebärenden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50 % der Erstgebärenden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360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25849CD-7E29-459A-8E0D-632F2C0BD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22540"/>
              </p:ext>
            </p:extLst>
          </p:nvPr>
        </p:nvGraphicFramePr>
        <p:xfrm>
          <a:off x="403394" y="2974340"/>
          <a:ext cx="665780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805">
                  <a:extLst>
                    <a:ext uri="{9D8B030D-6E8A-4147-A177-3AD203B41FA5}">
                      <a16:colId xmlns:a16="http://schemas.microsoft.com/office/drawing/2014/main" val="1524616161"/>
                    </a:ext>
                  </a:extLst>
                </a:gridCol>
              </a:tblGrid>
              <a:tr h="35466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Wichtigkeit der Arbeit der Babylotsen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27142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95 % der befragten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Ärzt_innen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, Pflegekräfte und Hebammen halten die Babylotsinnen für „systemrelevant“.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97 % empfinden die Arbeit der Babylotsinnen als Entlastung.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846523"/>
                  </a:ext>
                </a:extLst>
              </a:tr>
              <a:tr h="113688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93 % der Mütter beschreiben den Kontakt mit „</a:t>
                      </a:r>
                      <a:r>
                        <a:rPr lang="de-DE" sz="18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 fühle mich mit meinen Fragen nicht allein gelassen, man hat mir zugehört.“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 haben „wichtige Informationen erhalten“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 fühlen sich durch den Einsatz der Babylotsin „entlastet“. 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24051"/>
                  </a:ext>
                </a:extLst>
              </a:tr>
              <a:tr h="354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84 % der Befragten aus Kliniken ohne Lotsenprogramm halten es für sinnvoll ein solches einzuführen.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46584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960FCA3-A687-4F57-A5D1-A9A187774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302"/>
          <a:stretch/>
        </p:blipFill>
        <p:spPr>
          <a:xfrm>
            <a:off x="10856896" y="5199717"/>
            <a:ext cx="931709" cy="8877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118F7F-C458-4173-8EAD-F9DF3EEE9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369" y="5197657"/>
            <a:ext cx="725527" cy="8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3">
            <a:extLst>
              <a:ext uri="{FF2B5EF4-FFF2-40B4-BE49-F238E27FC236}">
                <a16:creationId xmlns:a16="http://schemas.microsoft.com/office/drawing/2014/main" id="{91C152DE-1A6A-42EE-9D41-3013406831DB}"/>
              </a:ext>
            </a:extLst>
          </p:cNvPr>
          <p:cNvGrpSpPr/>
          <p:nvPr/>
        </p:nvGrpSpPr>
        <p:grpSpPr>
          <a:xfrm>
            <a:off x="8665309" y="2364312"/>
            <a:ext cx="2651130" cy="2690815"/>
            <a:chOff x="6396038" y="2797175"/>
            <a:chExt cx="530226" cy="5381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Freeform 809">
              <a:extLst>
                <a:ext uri="{FF2B5EF4-FFF2-40B4-BE49-F238E27FC236}">
                  <a16:creationId xmlns:a16="http://schemas.microsoft.com/office/drawing/2014/main" id="{AF3264EB-6762-4E46-88F3-0184D3A5B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1" y="3094038"/>
              <a:ext cx="47625" cy="90488"/>
            </a:xfrm>
            <a:custGeom>
              <a:avLst/>
              <a:gdLst>
                <a:gd name="T0" fmla="*/ 5 w 30"/>
                <a:gd name="T1" fmla="*/ 0 h 57"/>
                <a:gd name="T2" fmla="*/ 8 w 30"/>
                <a:gd name="T3" fmla="*/ 0 h 57"/>
                <a:gd name="T4" fmla="*/ 11 w 30"/>
                <a:gd name="T5" fmla="*/ 2 h 57"/>
                <a:gd name="T6" fmla="*/ 12 w 30"/>
                <a:gd name="T7" fmla="*/ 3 h 57"/>
                <a:gd name="T8" fmla="*/ 13 w 30"/>
                <a:gd name="T9" fmla="*/ 5 h 57"/>
                <a:gd name="T10" fmla="*/ 20 w 30"/>
                <a:gd name="T11" fmla="*/ 26 h 57"/>
                <a:gd name="T12" fmla="*/ 29 w 30"/>
                <a:gd name="T13" fmla="*/ 47 h 57"/>
                <a:gd name="T14" fmla="*/ 30 w 30"/>
                <a:gd name="T15" fmla="*/ 49 h 57"/>
                <a:gd name="T16" fmla="*/ 30 w 30"/>
                <a:gd name="T17" fmla="*/ 51 h 57"/>
                <a:gd name="T18" fmla="*/ 29 w 30"/>
                <a:gd name="T19" fmla="*/ 54 h 57"/>
                <a:gd name="T20" fmla="*/ 26 w 30"/>
                <a:gd name="T21" fmla="*/ 55 h 57"/>
                <a:gd name="T22" fmla="*/ 24 w 30"/>
                <a:gd name="T23" fmla="*/ 57 h 57"/>
                <a:gd name="T24" fmla="*/ 21 w 30"/>
                <a:gd name="T25" fmla="*/ 57 h 57"/>
                <a:gd name="T26" fmla="*/ 18 w 30"/>
                <a:gd name="T27" fmla="*/ 55 h 57"/>
                <a:gd name="T28" fmla="*/ 17 w 30"/>
                <a:gd name="T29" fmla="*/ 54 h 57"/>
                <a:gd name="T30" fmla="*/ 7 w 30"/>
                <a:gd name="T31" fmla="*/ 32 h 57"/>
                <a:gd name="T32" fmla="*/ 0 w 30"/>
                <a:gd name="T33" fmla="*/ 8 h 57"/>
                <a:gd name="T34" fmla="*/ 0 w 30"/>
                <a:gd name="T35" fmla="*/ 5 h 57"/>
                <a:gd name="T36" fmla="*/ 1 w 30"/>
                <a:gd name="T37" fmla="*/ 3 h 57"/>
                <a:gd name="T38" fmla="*/ 4 w 30"/>
                <a:gd name="T39" fmla="*/ 2 h 57"/>
                <a:gd name="T40" fmla="*/ 5 w 30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7">
                  <a:moveTo>
                    <a:pt x="5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20" y="26"/>
                  </a:lnTo>
                  <a:lnTo>
                    <a:pt x="29" y="47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6" y="55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8" y="55"/>
                  </a:lnTo>
                  <a:lnTo>
                    <a:pt x="17" y="54"/>
                  </a:lnTo>
                  <a:lnTo>
                    <a:pt x="7" y="3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810">
              <a:extLst>
                <a:ext uri="{FF2B5EF4-FFF2-40B4-BE49-F238E27FC236}">
                  <a16:creationId xmlns:a16="http://schemas.microsoft.com/office/drawing/2014/main" id="{94C5C241-0BC0-4C14-8F3A-363E657B9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1" y="2892425"/>
              <a:ext cx="68263" cy="77788"/>
            </a:xfrm>
            <a:custGeom>
              <a:avLst/>
              <a:gdLst>
                <a:gd name="T0" fmla="*/ 5 w 43"/>
                <a:gd name="T1" fmla="*/ 0 h 49"/>
                <a:gd name="T2" fmla="*/ 8 w 43"/>
                <a:gd name="T3" fmla="*/ 0 h 49"/>
                <a:gd name="T4" fmla="*/ 11 w 43"/>
                <a:gd name="T5" fmla="*/ 2 h 49"/>
                <a:gd name="T6" fmla="*/ 28 w 43"/>
                <a:gd name="T7" fmla="*/ 19 h 49"/>
                <a:gd name="T8" fmla="*/ 42 w 43"/>
                <a:gd name="T9" fmla="*/ 40 h 49"/>
                <a:gd name="T10" fmla="*/ 43 w 43"/>
                <a:gd name="T11" fmla="*/ 42 h 49"/>
                <a:gd name="T12" fmla="*/ 42 w 43"/>
                <a:gd name="T13" fmla="*/ 45 h 49"/>
                <a:gd name="T14" fmla="*/ 42 w 43"/>
                <a:gd name="T15" fmla="*/ 46 h 49"/>
                <a:gd name="T16" fmla="*/ 39 w 43"/>
                <a:gd name="T17" fmla="*/ 49 h 49"/>
                <a:gd name="T18" fmla="*/ 38 w 43"/>
                <a:gd name="T19" fmla="*/ 49 h 49"/>
                <a:gd name="T20" fmla="*/ 37 w 43"/>
                <a:gd name="T21" fmla="*/ 49 h 49"/>
                <a:gd name="T22" fmla="*/ 34 w 43"/>
                <a:gd name="T23" fmla="*/ 49 h 49"/>
                <a:gd name="T24" fmla="*/ 32 w 43"/>
                <a:gd name="T25" fmla="*/ 47 h 49"/>
                <a:gd name="T26" fmla="*/ 30 w 43"/>
                <a:gd name="T27" fmla="*/ 46 h 49"/>
                <a:gd name="T28" fmla="*/ 17 w 43"/>
                <a:gd name="T29" fmla="*/ 28 h 49"/>
                <a:gd name="T30" fmla="*/ 1 w 43"/>
                <a:gd name="T31" fmla="*/ 12 h 49"/>
                <a:gd name="T32" fmla="*/ 0 w 43"/>
                <a:gd name="T33" fmla="*/ 9 h 49"/>
                <a:gd name="T34" fmla="*/ 0 w 43"/>
                <a:gd name="T35" fmla="*/ 7 h 49"/>
                <a:gd name="T36" fmla="*/ 0 w 43"/>
                <a:gd name="T37" fmla="*/ 4 h 49"/>
                <a:gd name="T38" fmla="*/ 1 w 43"/>
                <a:gd name="T39" fmla="*/ 3 h 49"/>
                <a:gd name="T40" fmla="*/ 3 w 43"/>
                <a:gd name="T41" fmla="*/ 0 h 49"/>
                <a:gd name="T42" fmla="*/ 5 w 43"/>
                <a:gd name="T4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9">
                  <a:moveTo>
                    <a:pt x="5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28" y="19"/>
                  </a:lnTo>
                  <a:lnTo>
                    <a:pt x="42" y="40"/>
                  </a:lnTo>
                  <a:lnTo>
                    <a:pt x="43" y="42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39" y="49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2" y="47"/>
                  </a:lnTo>
                  <a:lnTo>
                    <a:pt x="30" y="46"/>
                  </a:lnTo>
                  <a:lnTo>
                    <a:pt x="17" y="2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811">
              <a:extLst>
                <a:ext uri="{FF2B5EF4-FFF2-40B4-BE49-F238E27FC236}">
                  <a16:creationId xmlns:a16="http://schemas.microsoft.com/office/drawing/2014/main" id="{F69F6DD8-E473-41F3-A2C3-79CE46C7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88" y="3019425"/>
              <a:ext cx="23813" cy="95250"/>
            </a:xfrm>
            <a:custGeom>
              <a:avLst/>
              <a:gdLst>
                <a:gd name="T0" fmla="*/ 6 w 15"/>
                <a:gd name="T1" fmla="*/ 0 h 60"/>
                <a:gd name="T2" fmla="*/ 9 w 15"/>
                <a:gd name="T3" fmla="*/ 0 h 60"/>
                <a:gd name="T4" fmla="*/ 11 w 15"/>
                <a:gd name="T5" fmla="*/ 1 h 60"/>
                <a:gd name="T6" fmla="*/ 13 w 15"/>
                <a:gd name="T7" fmla="*/ 3 h 60"/>
                <a:gd name="T8" fmla="*/ 14 w 15"/>
                <a:gd name="T9" fmla="*/ 5 h 60"/>
                <a:gd name="T10" fmla="*/ 15 w 15"/>
                <a:gd name="T11" fmla="*/ 29 h 60"/>
                <a:gd name="T12" fmla="*/ 13 w 15"/>
                <a:gd name="T13" fmla="*/ 55 h 60"/>
                <a:gd name="T14" fmla="*/ 11 w 15"/>
                <a:gd name="T15" fmla="*/ 58 h 60"/>
                <a:gd name="T16" fmla="*/ 10 w 15"/>
                <a:gd name="T17" fmla="*/ 59 h 60"/>
                <a:gd name="T18" fmla="*/ 6 w 15"/>
                <a:gd name="T19" fmla="*/ 60 h 60"/>
                <a:gd name="T20" fmla="*/ 5 w 15"/>
                <a:gd name="T21" fmla="*/ 60 h 60"/>
                <a:gd name="T22" fmla="*/ 4 w 15"/>
                <a:gd name="T23" fmla="*/ 59 h 60"/>
                <a:gd name="T24" fmla="*/ 1 w 15"/>
                <a:gd name="T25" fmla="*/ 58 h 60"/>
                <a:gd name="T26" fmla="*/ 0 w 15"/>
                <a:gd name="T27" fmla="*/ 55 h 60"/>
                <a:gd name="T28" fmla="*/ 0 w 15"/>
                <a:gd name="T29" fmla="*/ 52 h 60"/>
                <a:gd name="T30" fmla="*/ 2 w 15"/>
                <a:gd name="T31" fmla="*/ 29 h 60"/>
                <a:gd name="T32" fmla="*/ 1 w 15"/>
                <a:gd name="T33" fmla="*/ 8 h 60"/>
                <a:gd name="T34" fmla="*/ 1 w 15"/>
                <a:gd name="T35" fmla="*/ 5 h 60"/>
                <a:gd name="T36" fmla="*/ 2 w 15"/>
                <a:gd name="T37" fmla="*/ 3 h 60"/>
                <a:gd name="T38" fmla="*/ 4 w 15"/>
                <a:gd name="T39" fmla="*/ 1 h 60"/>
                <a:gd name="T40" fmla="*/ 6 w 15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0">
                  <a:moveTo>
                    <a:pt x="6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29"/>
                  </a:lnTo>
                  <a:lnTo>
                    <a:pt x="13" y="55"/>
                  </a:lnTo>
                  <a:lnTo>
                    <a:pt x="11" y="58"/>
                  </a:lnTo>
                  <a:lnTo>
                    <a:pt x="10" y="59"/>
                  </a:lnTo>
                  <a:lnTo>
                    <a:pt x="6" y="60"/>
                  </a:lnTo>
                  <a:lnTo>
                    <a:pt x="5" y="60"/>
                  </a:lnTo>
                  <a:lnTo>
                    <a:pt x="4" y="59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29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812">
              <a:extLst>
                <a:ext uri="{FF2B5EF4-FFF2-40B4-BE49-F238E27FC236}">
                  <a16:creationId xmlns:a16="http://schemas.microsoft.com/office/drawing/2014/main" id="{F9DF2C87-1C1D-43C5-9820-AAADECD2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2855913"/>
              <a:ext cx="84138" cy="57150"/>
            </a:xfrm>
            <a:custGeom>
              <a:avLst/>
              <a:gdLst>
                <a:gd name="T0" fmla="*/ 5 w 53"/>
                <a:gd name="T1" fmla="*/ 0 h 36"/>
                <a:gd name="T2" fmla="*/ 7 w 53"/>
                <a:gd name="T3" fmla="*/ 0 h 36"/>
                <a:gd name="T4" fmla="*/ 30 w 53"/>
                <a:gd name="T5" fmla="*/ 10 h 36"/>
                <a:gd name="T6" fmla="*/ 51 w 53"/>
                <a:gd name="T7" fmla="*/ 25 h 36"/>
                <a:gd name="T8" fmla="*/ 52 w 53"/>
                <a:gd name="T9" fmla="*/ 27 h 36"/>
                <a:gd name="T10" fmla="*/ 53 w 53"/>
                <a:gd name="T11" fmla="*/ 28 h 36"/>
                <a:gd name="T12" fmla="*/ 52 w 53"/>
                <a:gd name="T13" fmla="*/ 31 h 36"/>
                <a:gd name="T14" fmla="*/ 52 w 53"/>
                <a:gd name="T15" fmla="*/ 34 h 36"/>
                <a:gd name="T16" fmla="*/ 49 w 53"/>
                <a:gd name="T17" fmla="*/ 35 h 36"/>
                <a:gd name="T18" fmla="*/ 47 w 53"/>
                <a:gd name="T19" fmla="*/ 36 h 36"/>
                <a:gd name="T20" fmla="*/ 44 w 53"/>
                <a:gd name="T21" fmla="*/ 36 h 36"/>
                <a:gd name="T22" fmla="*/ 41 w 53"/>
                <a:gd name="T23" fmla="*/ 35 h 36"/>
                <a:gd name="T24" fmla="*/ 23 w 53"/>
                <a:gd name="T25" fmla="*/ 22 h 36"/>
                <a:gd name="T26" fmla="*/ 3 w 53"/>
                <a:gd name="T27" fmla="*/ 13 h 36"/>
                <a:gd name="T28" fmla="*/ 1 w 53"/>
                <a:gd name="T29" fmla="*/ 10 h 36"/>
                <a:gd name="T30" fmla="*/ 0 w 53"/>
                <a:gd name="T31" fmla="*/ 9 h 36"/>
                <a:gd name="T32" fmla="*/ 0 w 53"/>
                <a:gd name="T33" fmla="*/ 6 h 36"/>
                <a:gd name="T34" fmla="*/ 0 w 53"/>
                <a:gd name="T35" fmla="*/ 4 h 36"/>
                <a:gd name="T36" fmla="*/ 1 w 53"/>
                <a:gd name="T37" fmla="*/ 1 h 36"/>
                <a:gd name="T38" fmla="*/ 3 w 53"/>
                <a:gd name="T39" fmla="*/ 0 h 36"/>
                <a:gd name="T40" fmla="*/ 5 w 53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36">
                  <a:moveTo>
                    <a:pt x="5" y="0"/>
                  </a:moveTo>
                  <a:lnTo>
                    <a:pt x="7" y="0"/>
                  </a:lnTo>
                  <a:lnTo>
                    <a:pt x="30" y="10"/>
                  </a:lnTo>
                  <a:lnTo>
                    <a:pt x="51" y="25"/>
                  </a:lnTo>
                  <a:lnTo>
                    <a:pt x="52" y="27"/>
                  </a:lnTo>
                  <a:lnTo>
                    <a:pt x="53" y="28"/>
                  </a:lnTo>
                  <a:lnTo>
                    <a:pt x="52" y="31"/>
                  </a:lnTo>
                  <a:lnTo>
                    <a:pt x="52" y="34"/>
                  </a:lnTo>
                  <a:lnTo>
                    <a:pt x="49" y="35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1" y="35"/>
                  </a:lnTo>
                  <a:lnTo>
                    <a:pt x="23" y="22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813">
              <a:extLst>
                <a:ext uri="{FF2B5EF4-FFF2-40B4-BE49-F238E27FC236}">
                  <a16:creationId xmlns:a16="http://schemas.microsoft.com/office/drawing/2014/main" id="{C104CAB3-30E1-4E6D-8B45-0BCACB894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2843213"/>
              <a:ext cx="96838" cy="33338"/>
            </a:xfrm>
            <a:custGeom>
              <a:avLst/>
              <a:gdLst>
                <a:gd name="T0" fmla="*/ 7 w 61"/>
                <a:gd name="T1" fmla="*/ 0 h 21"/>
                <a:gd name="T2" fmla="*/ 32 w 61"/>
                <a:gd name="T3" fmla="*/ 1 h 21"/>
                <a:gd name="T4" fmla="*/ 55 w 61"/>
                <a:gd name="T5" fmla="*/ 8 h 21"/>
                <a:gd name="T6" fmla="*/ 58 w 61"/>
                <a:gd name="T7" fmla="*/ 9 h 21"/>
                <a:gd name="T8" fmla="*/ 59 w 61"/>
                <a:gd name="T9" fmla="*/ 12 h 21"/>
                <a:gd name="T10" fmla="*/ 61 w 61"/>
                <a:gd name="T11" fmla="*/ 14 h 21"/>
                <a:gd name="T12" fmla="*/ 59 w 61"/>
                <a:gd name="T13" fmla="*/ 17 h 21"/>
                <a:gd name="T14" fmla="*/ 58 w 61"/>
                <a:gd name="T15" fmla="*/ 18 h 21"/>
                <a:gd name="T16" fmla="*/ 57 w 61"/>
                <a:gd name="T17" fmla="*/ 19 h 21"/>
                <a:gd name="T18" fmla="*/ 54 w 61"/>
                <a:gd name="T19" fmla="*/ 21 h 21"/>
                <a:gd name="T20" fmla="*/ 51 w 61"/>
                <a:gd name="T21" fmla="*/ 21 h 21"/>
                <a:gd name="T22" fmla="*/ 29 w 61"/>
                <a:gd name="T23" fmla="*/ 14 h 21"/>
                <a:gd name="T24" fmla="*/ 7 w 61"/>
                <a:gd name="T25" fmla="*/ 13 h 21"/>
                <a:gd name="T26" fmla="*/ 4 w 61"/>
                <a:gd name="T27" fmla="*/ 12 h 21"/>
                <a:gd name="T28" fmla="*/ 2 w 61"/>
                <a:gd name="T29" fmla="*/ 9 h 21"/>
                <a:gd name="T30" fmla="*/ 0 w 61"/>
                <a:gd name="T31" fmla="*/ 6 h 21"/>
                <a:gd name="T32" fmla="*/ 2 w 61"/>
                <a:gd name="T33" fmla="*/ 2 h 21"/>
                <a:gd name="T34" fmla="*/ 4 w 61"/>
                <a:gd name="T35" fmla="*/ 0 h 21"/>
                <a:gd name="T36" fmla="*/ 7 w 61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21">
                  <a:moveTo>
                    <a:pt x="7" y="0"/>
                  </a:moveTo>
                  <a:lnTo>
                    <a:pt x="32" y="1"/>
                  </a:lnTo>
                  <a:lnTo>
                    <a:pt x="55" y="8"/>
                  </a:lnTo>
                  <a:lnTo>
                    <a:pt x="58" y="9"/>
                  </a:lnTo>
                  <a:lnTo>
                    <a:pt x="59" y="12"/>
                  </a:lnTo>
                  <a:lnTo>
                    <a:pt x="61" y="14"/>
                  </a:lnTo>
                  <a:lnTo>
                    <a:pt x="59" y="17"/>
                  </a:lnTo>
                  <a:lnTo>
                    <a:pt x="58" y="18"/>
                  </a:lnTo>
                  <a:lnTo>
                    <a:pt x="57" y="19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29" y="14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814">
              <a:extLst>
                <a:ext uri="{FF2B5EF4-FFF2-40B4-BE49-F238E27FC236}">
                  <a16:creationId xmlns:a16="http://schemas.microsoft.com/office/drawing/2014/main" id="{B490D66F-B551-4F4D-8860-AFCC65D82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6" y="3219450"/>
              <a:ext cx="85725" cy="57150"/>
            </a:xfrm>
            <a:custGeom>
              <a:avLst/>
              <a:gdLst>
                <a:gd name="T0" fmla="*/ 49 w 54"/>
                <a:gd name="T1" fmla="*/ 0 h 36"/>
                <a:gd name="T2" fmla="*/ 50 w 54"/>
                <a:gd name="T3" fmla="*/ 1 h 36"/>
                <a:gd name="T4" fmla="*/ 53 w 54"/>
                <a:gd name="T5" fmla="*/ 2 h 36"/>
                <a:gd name="T6" fmla="*/ 54 w 54"/>
                <a:gd name="T7" fmla="*/ 5 h 36"/>
                <a:gd name="T8" fmla="*/ 54 w 54"/>
                <a:gd name="T9" fmla="*/ 8 h 36"/>
                <a:gd name="T10" fmla="*/ 54 w 54"/>
                <a:gd name="T11" fmla="*/ 10 h 36"/>
                <a:gd name="T12" fmla="*/ 51 w 54"/>
                <a:gd name="T13" fmla="*/ 12 h 36"/>
                <a:gd name="T14" fmla="*/ 32 w 54"/>
                <a:gd name="T15" fmla="*/ 26 h 36"/>
                <a:gd name="T16" fmla="*/ 9 w 54"/>
                <a:gd name="T17" fmla="*/ 36 h 36"/>
                <a:gd name="T18" fmla="*/ 7 w 54"/>
                <a:gd name="T19" fmla="*/ 36 h 36"/>
                <a:gd name="T20" fmla="*/ 4 w 54"/>
                <a:gd name="T21" fmla="*/ 36 h 36"/>
                <a:gd name="T22" fmla="*/ 3 w 54"/>
                <a:gd name="T23" fmla="*/ 34 h 36"/>
                <a:gd name="T24" fmla="*/ 2 w 54"/>
                <a:gd name="T25" fmla="*/ 33 h 36"/>
                <a:gd name="T26" fmla="*/ 0 w 54"/>
                <a:gd name="T27" fmla="*/ 30 h 36"/>
                <a:gd name="T28" fmla="*/ 2 w 54"/>
                <a:gd name="T29" fmla="*/ 27 h 36"/>
                <a:gd name="T30" fmla="*/ 3 w 54"/>
                <a:gd name="T31" fmla="*/ 25 h 36"/>
                <a:gd name="T32" fmla="*/ 5 w 54"/>
                <a:gd name="T33" fmla="*/ 23 h 36"/>
                <a:gd name="T34" fmla="*/ 25 w 54"/>
                <a:gd name="T35" fmla="*/ 14 h 36"/>
                <a:gd name="T36" fmla="*/ 43 w 54"/>
                <a:gd name="T37" fmla="*/ 1 h 36"/>
                <a:gd name="T38" fmla="*/ 46 w 54"/>
                <a:gd name="T39" fmla="*/ 0 h 36"/>
                <a:gd name="T40" fmla="*/ 49 w 54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6">
                  <a:moveTo>
                    <a:pt x="49" y="0"/>
                  </a:moveTo>
                  <a:lnTo>
                    <a:pt x="50" y="1"/>
                  </a:lnTo>
                  <a:lnTo>
                    <a:pt x="53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1" y="12"/>
                  </a:lnTo>
                  <a:lnTo>
                    <a:pt x="32" y="2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25" y="14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815">
              <a:extLst>
                <a:ext uri="{FF2B5EF4-FFF2-40B4-BE49-F238E27FC236}">
                  <a16:creationId xmlns:a16="http://schemas.microsoft.com/office/drawing/2014/main" id="{349DA3C7-D678-4EDC-8B8C-021AD7CCA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2843213"/>
              <a:ext cx="92075" cy="33338"/>
            </a:xfrm>
            <a:custGeom>
              <a:avLst/>
              <a:gdLst>
                <a:gd name="T0" fmla="*/ 52 w 58"/>
                <a:gd name="T1" fmla="*/ 0 h 21"/>
                <a:gd name="T2" fmla="*/ 56 w 58"/>
                <a:gd name="T3" fmla="*/ 0 h 21"/>
                <a:gd name="T4" fmla="*/ 58 w 58"/>
                <a:gd name="T5" fmla="*/ 2 h 21"/>
                <a:gd name="T6" fmla="*/ 58 w 58"/>
                <a:gd name="T7" fmla="*/ 6 h 21"/>
                <a:gd name="T8" fmla="*/ 58 w 58"/>
                <a:gd name="T9" fmla="*/ 9 h 21"/>
                <a:gd name="T10" fmla="*/ 56 w 58"/>
                <a:gd name="T11" fmla="*/ 12 h 21"/>
                <a:gd name="T12" fmla="*/ 52 w 58"/>
                <a:gd name="T13" fmla="*/ 13 h 21"/>
                <a:gd name="T14" fmla="*/ 30 w 58"/>
                <a:gd name="T15" fmla="*/ 14 h 21"/>
                <a:gd name="T16" fmla="*/ 9 w 58"/>
                <a:gd name="T17" fmla="*/ 21 h 21"/>
                <a:gd name="T18" fmla="*/ 6 w 58"/>
                <a:gd name="T19" fmla="*/ 21 h 21"/>
                <a:gd name="T20" fmla="*/ 3 w 58"/>
                <a:gd name="T21" fmla="*/ 19 h 21"/>
                <a:gd name="T22" fmla="*/ 1 w 58"/>
                <a:gd name="T23" fmla="*/ 18 h 21"/>
                <a:gd name="T24" fmla="*/ 0 w 58"/>
                <a:gd name="T25" fmla="*/ 17 h 21"/>
                <a:gd name="T26" fmla="*/ 0 w 58"/>
                <a:gd name="T27" fmla="*/ 14 h 21"/>
                <a:gd name="T28" fmla="*/ 0 w 58"/>
                <a:gd name="T29" fmla="*/ 12 h 21"/>
                <a:gd name="T30" fmla="*/ 2 w 58"/>
                <a:gd name="T31" fmla="*/ 9 h 21"/>
                <a:gd name="T32" fmla="*/ 3 w 58"/>
                <a:gd name="T33" fmla="*/ 8 h 21"/>
                <a:gd name="T34" fmla="*/ 27 w 58"/>
                <a:gd name="T35" fmla="*/ 1 h 21"/>
                <a:gd name="T36" fmla="*/ 52 w 58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21">
                  <a:moveTo>
                    <a:pt x="52" y="0"/>
                  </a:moveTo>
                  <a:lnTo>
                    <a:pt x="56" y="0"/>
                  </a:lnTo>
                  <a:lnTo>
                    <a:pt x="58" y="2"/>
                  </a:lnTo>
                  <a:lnTo>
                    <a:pt x="58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2" y="13"/>
                  </a:lnTo>
                  <a:lnTo>
                    <a:pt x="30" y="14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8"/>
                  </a:lnTo>
                  <a:lnTo>
                    <a:pt x="27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816">
              <a:extLst>
                <a:ext uri="{FF2B5EF4-FFF2-40B4-BE49-F238E27FC236}">
                  <a16:creationId xmlns:a16="http://schemas.microsoft.com/office/drawing/2014/main" id="{AFCAE148-18FB-48AA-AA32-9079C344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3162300"/>
              <a:ext cx="68263" cy="77788"/>
            </a:xfrm>
            <a:custGeom>
              <a:avLst/>
              <a:gdLst>
                <a:gd name="T0" fmla="*/ 5 w 43"/>
                <a:gd name="T1" fmla="*/ 0 h 49"/>
                <a:gd name="T2" fmla="*/ 8 w 43"/>
                <a:gd name="T3" fmla="*/ 0 h 49"/>
                <a:gd name="T4" fmla="*/ 11 w 43"/>
                <a:gd name="T5" fmla="*/ 2 h 49"/>
                <a:gd name="T6" fmla="*/ 12 w 43"/>
                <a:gd name="T7" fmla="*/ 4 h 49"/>
                <a:gd name="T8" fmla="*/ 25 w 43"/>
                <a:gd name="T9" fmla="*/ 21 h 49"/>
                <a:gd name="T10" fmla="*/ 41 w 43"/>
                <a:gd name="T11" fmla="*/ 37 h 49"/>
                <a:gd name="T12" fmla="*/ 42 w 43"/>
                <a:gd name="T13" fmla="*/ 40 h 49"/>
                <a:gd name="T14" fmla="*/ 43 w 43"/>
                <a:gd name="T15" fmla="*/ 42 h 49"/>
                <a:gd name="T16" fmla="*/ 42 w 43"/>
                <a:gd name="T17" fmla="*/ 45 h 49"/>
                <a:gd name="T18" fmla="*/ 41 w 43"/>
                <a:gd name="T19" fmla="*/ 46 h 49"/>
                <a:gd name="T20" fmla="*/ 39 w 43"/>
                <a:gd name="T21" fmla="*/ 49 h 49"/>
                <a:gd name="T22" fmla="*/ 37 w 43"/>
                <a:gd name="T23" fmla="*/ 49 h 49"/>
                <a:gd name="T24" fmla="*/ 34 w 43"/>
                <a:gd name="T25" fmla="*/ 49 h 49"/>
                <a:gd name="T26" fmla="*/ 32 w 43"/>
                <a:gd name="T27" fmla="*/ 48 h 49"/>
                <a:gd name="T28" fmla="*/ 15 w 43"/>
                <a:gd name="T29" fmla="*/ 31 h 49"/>
                <a:gd name="T30" fmla="*/ 0 w 43"/>
                <a:gd name="T31" fmla="*/ 11 h 49"/>
                <a:gd name="T32" fmla="*/ 0 w 43"/>
                <a:gd name="T33" fmla="*/ 8 h 49"/>
                <a:gd name="T34" fmla="*/ 0 w 43"/>
                <a:gd name="T35" fmla="*/ 6 h 49"/>
                <a:gd name="T36" fmla="*/ 1 w 43"/>
                <a:gd name="T37" fmla="*/ 3 h 49"/>
                <a:gd name="T38" fmla="*/ 3 w 43"/>
                <a:gd name="T39" fmla="*/ 2 h 49"/>
                <a:gd name="T40" fmla="*/ 5 w 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9">
                  <a:moveTo>
                    <a:pt x="5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25" y="21"/>
                  </a:lnTo>
                  <a:lnTo>
                    <a:pt x="41" y="37"/>
                  </a:lnTo>
                  <a:lnTo>
                    <a:pt x="42" y="40"/>
                  </a:lnTo>
                  <a:lnTo>
                    <a:pt x="43" y="42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39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2" y="48"/>
                  </a:lnTo>
                  <a:lnTo>
                    <a:pt x="15" y="3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817">
              <a:extLst>
                <a:ext uri="{FF2B5EF4-FFF2-40B4-BE49-F238E27FC236}">
                  <a16:creationId xmlns:a16="http://schemas.microsoft.com/office/drawing/2014/main" id="{311D5588-74E5-4AF7-9526-1B17B54F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3255963"/>
              <a:ext cx="92075" cy="33338"/>
            </a:xfrm>
            <a:custGeom>
              <a:avLst/>
              <a:gdLst>
                <a:gd name="T0" fmla="*/ 6 w 58"/>
                <a:gd name="T1" fmla="*/ 0 h 21"/>
                <a:gd name="T2" fmla="*/ 9 w 58"/>
                <a:gd name="T3" fmla="*/ 0 h 21"/>
                <a:gd name="T4" fmla="*/ 30 w 58"/>
                <a:gd name="T5" fmla="*/ 7 h 21"/>
                <a:gd name="T6" fmla="*/ 52 w 58"/>
                <a:gd name="T7" fmla="*/ 8 h 21"/>
                <a:gd name="T8" fmla="*/ 56 w 58"/>
                <a:gd name="T9" fmla="*/ 10 h 21"/>
                <a:gd name="T10" fmla="*/ 58 w 58"/>
                <a:gd name="T11" fmla="*/ 11 h 21"/>
                <a:gd name="T12" fmla="*/ 58 w 58"/>
                <a:gd name="T13" fmla="*/ 15 h 21"/>
                <a:gd name="T14" fmla="*/ 58 w 58"/>
                <a:gd name="T15" fmla="*/ 19 h 21"/>
                <a:gd name="T16" fmla="*/ 56 w 58"/>
                <a:gd name="T17" fmla="*/ 20 h 21"/>
                <a:gd name="T18" fmla="*/ 52 w 58"/>
                <a:gd name="T19" fmla="*/ 21 h 21"/>
                <a:gd name="T20" fmla="*/ 28 w 58"/>
                <a:gd name="T21" fmla="*/ 19 h 21"/>
                <a:gd name="T22" fmla="*/ 5 w 58"/>
                <a:gd name="T23" fmla="*/ 13 h 21"/>
                <a:gd name="T24" fmla="*/ 2 w 58"/>
                <a:gd name="T25" fmla="*/ 12 h 21"/>
                <a:gd name="T26" fmla="*/ 1 w 58"/>
                <a:gd name="T27" fmla="*/ 10 h 21"/>
                <a:gd name="T28" fmla="*/ 0 w 58"/>
                <a:gd name="T29" fmla="*/ 7 h 21"/>
                <a:gd name="T30" fmla="*/ 1 w 58"/>
                <a:gd name="T31" fmla="*/ 4 h 21"/>
                <a:gd name="T32" fmla="*/ 2 w 58"/>
                <a:gd name="T33" fmla="*/ 3 h 21"/>
                <a:gd name="T34" fmla="*/ 3 w 58"/>
                <a:gd name="T35" fmla="*/ 0 h 21"/>
                <a:gd name="T36" fmla="*/ 6 w 58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21">
                  <a:moveTo>
                    <a:pt x="6" y="0"/>
                  </a:moveTo>
                  <a:lnTo>
                    <a:pt x="9" y="0"/>
                  </a:lnTo>
                  <a:lnTo>
                    <a:pt x="30" y="7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8" y="11"/>
                  </a:lnTo>
                  <a:lnTo>
                    <a:pt x="58" y="15"/>
                  </a:lnTo>
                  <a:lnTo>
                    <a:pt x="58" y="19"/>
                  </a:lnTo>
                  <a:lnTo>
                    <a:pt x="56" y="20"/>
                  </a:lnTo>
                  <a:lnTo>
                    <a:pt x="52" y="21"/>
                  </a:lnTo>
                  <a:lnTo>
                    <a:pt x="28" y="19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18">
              <a:extLst>
                <a:ext uri="{FF2B5EF4-FFF2-40B4-BE49-F238E27FC236}">
                  <a16:creationId xmlns:a16="http://schemas.microsoft.com/office/drawing/2014/main" id="{62929190-13F7-4F8A-9F04-F62AFA54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162300"/>
              <a:ext cx="68263" cy="77788"/>
            </a:xfrm>
            <a:custGeom>
              <a:avLst/>
              <a:gdLst>
                <a:gd name="T0" fmla="*/ 38 w 43"/>
                <a:gd name="T1" fmla="*/ 0 h 49"/>
                <a:gd name="T2" fmla="*/ 40 w 43"/>
                <a:gd name="T3" fmla="*/ 2 h 49"/>
                <a:gd name="T4" fmla="*/ 42 w 43"/>
                <a:gd name="T5" fmla="*/ 3 h 49"/>
                <a:gd name="T6" fmla="*/ 43 w 43"/>
                <a:gd name="T7" fmla="*/ 6 h 49"/>
                <a:gd name="T8" fmla="*/ 43 w 43"/>
                <a:gd name="T9" fmla="*/ 8 h 49"/>
                <a:gd name="T10" fmla="*/ 42 w 43"/>
                <a:gd name="T11" fmla="*/ 11 h 49"/>
                <a:gd name="T12" fmla="*/ 29 w 43"/>
                <a:gd name="T13" fmla="*/ 31 h 49"/>
                <a:gd name="T14" fmla="*/ 10 w 43"/>
                <a:gd name="T15" fmla="*/ 48 h 49"/>
                <a:gd name="T16" fmla="*/ 9 w 43"/>
                <a:gd name="T17" fmla="*/ 49 h 49"/>
                <a:gd name="T18" fmla="*/ 6 w 43"/>
                <a:gd name="T19" fmla="*/ 49 h 49"/>
                <a:gd name="T20" fmla="*/ 4 w 43"/>
                <a:gd name="T21" fmla="*/ 49 h 49"/>
                <a:gd name="T22" fmla="*/ 1 w 43"/>
                <a:gd name="T23" fmla="*/ 46 h 49"/>
                <a:gd name="T24" fmla="*/ 0 w 43"/>
                <a:gd name="T25" fmla="*/ 45 h 49"/>
                <a:gd name="T26" fmla="*/ 0 w 43"/>
                <a:gd name="T27" fmla="*/ 42 h 49"/>
                <a:gd name="T28" fmla="*/ 1 w 43"/>
                <a:gd name="T29" fmla="*/ 40 h 49"/>
                <a:gd name="T30" fmla="*/ 2 w 43"/>
                <a:gd name="T31" fmla="*/ 37 h 49"/>
                <a:gd name="T32" fmla="*/ 18 w 43"/>
                <a:gd name="T33" fmla="*/ 21 h 49"/>
                <a:gd name="T34" fmla="*/ 31 w 43"/>
                <a:gd name="T35" fmla="*/ 4 h 49"/>
                <a:gd name="T36" fmla="*/ 33 w 43"/>
                <a:gd name="T37" fmla="*/ 2 h 49"/>
                <a:gd name="T38" fmla="*/ 35 w 43"/>
                <a:gd name="T39" fmla="*/ 0 h 49"/>
                <a:gd name="T40" fmla="*/ 38 w 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9">
                  <a:moveTo>
                    <a:pt x="38" y="0"/>
                  </a:moveTo>
                  <a:lnTo>
                    <a:pt x="40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2" y="11"/>
                  </a:lnTo>
                  <a:lnTo>
                    <a:pt x="29" y="31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18" y="21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19">
              <a:extLst>
                <a:ext uri="{FF2B5EF4-FFF2-40B4-BE49-F238E27FC236}">
                  <a16:creationId xmlns:a16="http://schemas.microsoft.com/office/drawing/2014/main" id="{3C91BF23-91CC-43F4-9AEA-80EE7CE22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3" y="3219450"/>
              <a:ext cx="84138" cy="57150"/>
            </a:xfrm>
            <a:custGeom>
              <a:avLst/>
              <a:gdLst>
                <a:gd name="T0" fmla="*/ 5 w 53"/>
                <a:gd name="T1" fmla="*/ 0 h 36"/>
                <a:gd name="T2" fmla="*/ 8 w 53"/>
                <a:gd name="T3" fmla="*/ 0 h 36"/>
                <a:gd name="T4" fmla="*/ 11 w 53"/>
                <a:gd name="T5" fmla="*/ 1 h 36"/>
                <a:gd name="T6" fmla="*/ 29 w 53"/>
                <a:gd name="T7" fmla="*/ 14 h 36"/>
                <a:gd name="T8" fmla="*/ 49 w 53"/>
                <a:gd name="T9" fmla="*/ 23 h 36"/>
                <a:gd name="T10" fmla="*/ 51 w 53"/>
                <a:gd name="T11" fmla="*/ 25 h 36"/>
                <a:gd name="T12" fmla="*/ 53 w 53"/>
                <a:gd name="T13" fmla="*/ 27 h 36"/>
                <a:gd name="T14" fmla="*/ 53 w 53"/>
                <a:gd name="T15" fmla="*/ 30 h 36"/>
                <a:gd name="T16" fmla="*/ 53 w 53"/>
                <a:gd name="T17" fmla="*/ 33 h 36"/>
                <a:gd name="T18" fmla="*/ 51 w 53"/>
                <a:gd name="T19" fmla="*/ 34 h 36"/>
                <a:gd name="T20" fmla="*/ 49 w 53"/>
                <a:gd name="T21" fmla="*/ 36 h 36"/>
                <a:gd name="T22" fmla="*/ 46 w 53"/>
                <a:gd name="T23" fmla="*/ 36 h 36"/>
                <a:gd name="T24" fmla="*/ 45 w 53"/>
                <a:gd name="T25" fmla="*/ 36 h 36"/>
                <a:gd name="T26" fmla="*/ 22 w 53"/>
                <a:gd name="T27" fmla="*/ 26 h 36"/>
                <a:gd name="T28" fmla="*/ 2 w 53"/>
                <a:gd name="T29" fmla="*/ 12 h 36"/>
                <a:gd name="T30" fmla="*/ 0 w 53"/>
                <a:gd name="T31" fmla="*/ 10 h 36"/>
                <a:gd name="T32" fmla="*/ 0 w 53"/>
                <a:gd name="T33" fmla="*/ 8 h 36"/>
                <a:gd name="T34" fmla="*/ 0 w 53"/>
                <a:gd name="T35" fmla="*/ 5 h 36"/>
                <a:gd name="T36" fmla="*/ 2 w 53"/>
                <a:gd name="T37" fmla="*/ 2 h 36"/>
                <a:gd name="T38" fmla="*/ 3 w 53"/>
                <a:gd name="T39" fmla="*/ 1 h 36"/>
                <a:gd name="T40" fmla="*/ 5 w 53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36">
                  <a:moveTo>
                    <a:pt x="5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29" y="14"/>
                  </a:lnTo>
                  <a:lnTo>
                    <a:pt x="49" y="23"/>
                  </a:lnTo>
                  <a:lnTo>
                    <a:pt x="51" y="25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1" y="34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22" y="2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20">
              <a:extLst>
                <a:ext uri="{FF2B5EF4-FFF2-40B4-BE49-F238E27FC236}">
                  <a16:creationId xmlns:a16="http://schemas.microsoft.com/office/drawing/2014/main" id="{BA7D393C-5F28-4F50-9ED9-CEA279E95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1" y="2949575"/>
              <a:ext cx="46038" cy="90488"/>
            </a:xfrm>
            <a:custGeom>
              <a:avLst/>
              <a:gdLst>
                <a:gd name="T0" fmla="*/ 24 w 29"/>
                <a:gd name="T1" fmla="*/ 0 h 57"/>
                <a:gd name="T2" fmla="*/ 26 w 29"/>
                <a:gd name="T3" fmla="*/ 1 h 57"/>
                <a:gd name="T4" fmla="*/ 28 w 29"/>
                <a:gd name="T5" fmla="*/ 2 h 57"/>
                <a:gd name="T6" fmla="*/ 29 w 29"/>
                <a:gd name="T7" fmla="*/ 5 h 57"/>
                <a:gd name="T8" fmla="*/ 29 w 29"/>
                <a:gd name="T9" fmla="*/ 7 h 57"/>
                <a:gd name="T10" fmla="*/ 28 w 29"/>
                <a:gd name="T11" fmla="*/ 10 h 57"/>
                <a:gd name="T12" fmla="*/ 18 w 29"/>
                <a:gd name="T13" fmla="*/ 30 h 57"/>
                <a:gd name="T14" fmla="*/ 13 w 29"/>
                <a:gd name="T15" fmla="*/ 52 h 57"/>
                <a:gd name="T16" fmla="*/ 12 w 29"/>
                <a:gd name="T17" fmla="*/ 55 h 57"/>
                <a:gd name="T18" fmla="*/ 9 w 29"/>
                <a:gd name="T19" fmla="*/ 57 h 57"/>
                <a:gd name="T20" fmla="*/ 7 w 29"/>
                <a:gd name="T21" fmla="*/ 57 h 57"/>
                <a:gd name="T22" fmla="*/ 5 w 29"/>
                <a:gd name="T23" fmla="*/ 57 h 57"/>
                <a:gd name="T24" fmla="*/ 3 w 29"/>
                <a:gd name="T25" fmla="*/ 56 h 57"/>
                <a:gd name="T26" fmla="*/ 1 w 29"/>
                <a:gd name="T27" fmla="*/ 55 h 57"/>
                <a:gd name="T28" fmla="*/ 0 w 29"/>
                <a:gd name="T29" fmla="*/ 52 h 57"/>
                <a:gd name="T30" fmla="*/ 0 w 29"/>
                <a:gd name="T31" fmla="*/ 49 h 57"/>
                <a:gd name="T32" fmla="*/ 7 w 29"/>
                <a:gd name="T33" fmla="*/ 26 h 57"/>
                <a:gd name="T34" fmla="*/ 17 w 29"/>
                <a:gd name="T35" fmla="*/ 4 h 57"/>
                <a:gd name="T36" fmla="*/ 18 w 29"/>
                <a:gd name="T37" fmla="*/ 1 h 57"/>
                <a:gd name="T38" fmla="*/ 21 w 29"/>
                <a:gd name="T39" fmla="*/ 1 h 57"/>
                <a:gd name="T40" fmla="*/ 24 w 29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57">
                  <a:moveTo>
                    <a:pt x="24" y="0"/>
                  </a:moveTo>
                  <a:lnTo>
                    <a:pt x="26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8" y="10"/>
                  </a:lnTo>
                  <a:lnTo>
                    <a:pt x="18" y="30"/>
                  </a:lnTo>
                  <a:lnTo>
                    <a:pt x="13" y="52"/>
                  </a:lnTo>
                  <a:lnTo>
                    <a:pt x="12" y="55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3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7" y="26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21">
              <a:extLst>
                <a:ext uri="{FF2B5EF4-FFF2-40B4-BE49-F238E27FC236}">
                  <a16:creationId xmlns:a16="http://schemas.microsoft.com/office/drawing/2014/main" id="{6DA766B9-0D8F-40D4-8EA2-E0DE498A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094038"/>
              <a:ext cx="46038" cy="90488"/>
            </a:xfrm>
            <a:custGeom>
              <a:avLst/>
              <a:gdLst>
                <a:gd name="T0" fmla="*/ 23 w 29"/>
                <a:gd name="T1" fmla="*/ 0 h 57"/>
                <a:gd name="T2" fmla="*/ 26 w 29"/>
                <a:gd name="T3" fmla="*/ 2 h 57"/>
                <a:gd name="T4" fmla="*/ 29 w 29"/>
                <a:gd name="T5" fmla="*/ 3 h 57"/>
                <a:gd name="T6" fmla="*/ 29 w 29"/>
                <a:gd name="T7" fmla="*/ 5 h 57"/>
                <a:gd name="T8" fmla="*/ 29 w 29"/>
                <a:gd name="T9" fmla="*/ 8 h 57"/>
                <a:gd name="T10" fmla="*/ 22 w 29"/>
                <a:gd name="T11" fmla="*/ 32 h 57"/>
                <a:gd name="T12" fmla="*/ 12 w 29"/>
                <a:gd name="T13" fmla="*/ 54 h 57"/>
                <a:gd name="T14" fmla="*/ 10 w 29"/>
                <a:gd name="T15" fmla="*/ 55 h 57"/>
                <a:gd name="T16" fmla="*/ 9 w 29"/>
                <a:gd name="T17" fmla="*/ 57 h 57"/>
                <a:gd name="T18" fmla="*/ 6 w 29"/>
                <a:gd name="T19" fmla="*/ 57 h 57"/>
                <a:gd name="T20" fmla="*/ 5 w 29"/>
                <a:gd name="T21" fmla="*/ 57 h 57"/>
                <a:gd name="T22" fmla="*/ 3 w 29"/>
                <a:gd name="T23" fmla="*/ 55 h 57"/>
                <a:gd name="T24" fmla="*/ 1 w 29"/>
                <a:gd name="T25" fmla="*/ 54 h 57"/>
                <a:gd name="T26" fmla="*/ 0 w 29"/>
                <a:gd name="T27" fmla="*/ 51 h 57"/>
                <a:gd name="T28" fmla="*/ 0 w 29"/>
                <a:gd name="T29" fmla="*/ 49 h 57"/>
                <a:gd name="T30" fmla="*/ 1 w 29"/>
                <a:gd name="T31" fmla="*/ 47 h 57"/>
                <a:gd name="T32" fmla="*/ 10 w 29"/>
                <a:gd name="T33" fmla="*/ 26 h 57"/>
                <a:gd name="T34" fmla="*/ 16 w 29"/>
                <a:gd name="T35" fmla="*/ 5 h 57"/>
                <a:gd name="T36" fmla="*/ 17 w 29"/>
                <a:gd name="T37" fmla="*/ 3 h 57"/>
                <a:gd name="T38" fmla="*/ 20 w 29"/>
                <a:gd name="T39" fmla="*/ 2 h 57"/>
                <a:gd name="T40" fmla="*/ 21 w 29"/>
                <a:gd name="T41" fmla="*/ 0 h 57"/>
                <a:gd name="T42" fmla="*/ 23 w 29"/>
                <a:gd name="T4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7">
                  <a:moveTo>
                    <a:pt x="23" y="0"/>
                  </a:moveTo>
                  <a:lnTo>
                    <a:pt x="26" y="2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8"/>
                  </a:lnTo>
                  <a:lnTo>
                    <a:pt x="22" y="32"/>
                  </a:lnTo>
                  <a:lnTo>
                    <a:pt x="12" y="54"/>
                  </a:lnTo>
                  <a:lnTo>
                    <a:pt x="10" y="55"/>
                  </a:lnTo>
                  <a:lnTo>
                    <a:pt x="9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3" y="55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10" y="26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22">
              <a:extLst>
                <a:ext uri="{FF2B5EF4-FFF2-40B4-BE49-F238E27FC236}">
                  <a16:creationId xmlns:a16="http://schemas.microsoft.com/office/drawing/2014/main" id="{1F010F89-8DAE-4FAB-983D-C0FA79DB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1" y="2892425"/>
              <a:ext cx="68263" cy="77788"/>
            </a:xfrm>
            <a:custGeom>
              <a:avLst/>
              <a:gdLst>
                <a:gd name="T0" fmla="*/ 36 w 43"/>
                <a:gd name="T1" fmla="*/ 0 h 49"/>
                <a:gd name="T2" fmla="*/ 39 w 43"/>
                <a:gd name="T3" fmla="*/ 0 h 49"/>
                <a:gd name="T4" fmla="*/ 42 w 43"/>
                <a:gd name="T5" fmla="*/ 3 h 49"/>
                <a:gd name="T6" fmla="*/ 43 w 43"/>
                <a:gd name="T7" fmla="*/ 4 h 49"/>
                <a:gd name="T8" fmla="*/ 43 w 43"/>
                <a:gd name="T9" fmla="*/ 7 h 49"/>
                <a:gd name="T10" fmla="*/ 42 w 43"/>
                <a:gd name="T11" fmla="*/ 9 h 49"/>
                <a:gd name="T12" fmla="*/ 40 w 43"/>
                <a:gd name="T13" fmla="*/ 12 h 49"/>
                <a:gd name="T14" fmla="*/ 25 w 43"/>
                <a:gd name="T15" fmla="*/ 28 h 49"/>
                <a:gd name="T16" fmla="*/ 12 w 43"/>
                <a:gd name="T17" fmla="*/ 46 h 49"/>
                <a:gd name="T18" fmla="*/ 10 w 43"/>
                <a:gd name="T19" fmla="*/ 47 h 49"/>
                <a:gd name="T20" fmla="*/ 9 w 43"/>
                <a:gd name="T21" fmla="*/ 49 h 49"/>
                <a:gd name="T22" fmla="*/ 6 w 43"/>
                <a:gd name="T23" fmla="*/ 49 h 49"/>
                <a:gd name="T24" fmla="*/ 4 w 43"/>
                <a:gd name="T25" fmla="*/ 49 h 49"/>
                <a:gd name="T26" fmla="*/ 1 w 43"/>
                <a:gd name="T27" fmla="*/ 46 h 49"/>
                <a:gd name="T28" fmla="*/ 0 w 43"/>
                <a:gd name="T29" fmla="*/ 45 h 49"/>
                <a:gd name="T30" fmla="*/ 0 w 43"/>
                <a:gd name="T31" fmla="*/ 42 h 49"/>
                <a:gd name="T32" fmla="*/ 1 w 43"/>
                <a:gd name="T33" fmla="*/ 40 h 49"/>
                <a:gd name="T34" fmla="*/ 14 w 43"/>
                <a:gd name="T35" fmla="*/ 19 h 49"/>
                <a:gd name="T36" fmla="*/ 33 w 43"/>
                <a:gd name="T37" fmla="*/ 2 h 49"/>
                <a:gd name="T38" fmla="*/ 34 w 43"/>
                <a:gd name="T39" fmla="*/ 0 h 49"/>
                <a:gd name="T40" fmla="*/ 36 w 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9">
                  <a:moveTo>
                    <a:pt x="36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40" y="12"/>
                  </a:lnTo>
                  <a:lnTo>
                    <a:pt x="25" y="28"/>
                  </a:lnTo>
                  <a:lnTo>
                    <a:pt x="12" y="46"/>
                  </a:lnTo>
                  <a:lnTo>
                    <a:pt x="10" y="47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14" y="19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823">
              <a:extLst>
                <a:ext uri="{FF2B5EF4-FFF2-40B4-BE49-F238E27FC236}">
                  <a16:creationId xmlns:a16="http://schemas.microsoft.com/office/drawing/2014/main" id="{7F5C474C-0B2A-4F17-990D-0D674855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6" y="2949575"/>
              <a:ext cx="46038" cy="90488"/>
            </a:xfrm>
            <a:custGeom>
              <a:avLst/>
              <a:gdLst>
                <a:gd name="T0" fmla="*/ 5 w 29"/>
                <a:gd name="T1" fmla="*/ 0 h 57"/>
                <a:gd name="T2" fmla="*/ 8 w 29"/>
                <a:gd name="T3" fmla="*/ 1 h 57"/>
                <a:gd name="T4" fmla="*/ 11 w 29"/>
                <a:gd name="T5" fmla="*/ 1 h 57"/>
                <a:gd name="T6" fmla="*/ 12 w 29"/>
                <a:gd name="T7" fmla="*/ 4 h 57"/>
                <a:gd name="T8" fmla="*/ 22 w 29"/>
                <a:gd name="T9" fmla="*/ 26 h 57"/>
                <a:gd name="T10" fmla="*/ 29 w 29"/>
                <a:gd name="T11" fmla="*/ 49 h 57"/>
                <a:gd name="T12" fmla="*/ 29 w 29"/>
                <a:gd name="T13" fmla="*/ 52 h 57"/>
                <a:gd name="T14" fmla="*/ 28 w 29"/>
                <a:gd name="T15" fmla="*/ 55 h 57"/>
                <a:gd name="T16" fmla="*/ 25 w 29"/>
                <a:gd name="T17" fmla="*/ 56 h 57"/>
                <a:gd name="T18" fmla="*/ 22 w 29"/>
                <a:gd name="T19" fmla="*/ 57 h 57"/>
                <a:gd name="T20" fmla="*/ 22 w 29"/>
                <a:gd name="T21" fmla="*/ 57 h 57"/>
                <a:gd name="T22" fmla="*/ 19 w 29"/>
                <a:gd name="T23" fmla="*/ 57 h 57"/>
                <a:gd name="T24" fmla="*/ 17 w 29"/>
                <a:gd name="T25" fmla="*/ 55 h 57"/>
                <a:gd name="T26" fmla="*/ 16 w 29"/>
                <a:gd name="T27" fmla="*/ 52 h 57"/>
                <a:gd name="T28" fmla="*/ 9 w 29"/>
                <a:gd name="T29" fmla="*/ 30 h 57"/>
                <a:gd name="T30" fmla="*/ 0 w 29"/>
                <a:gd name="T31" fmla="*/ 10 h 57"/>
                <a:gd name="T32" fmla="*/ 0 w 29"/>
                <a:gd name="T33" fmla="*/ 7 h 57"/>
                <a:gd name="T34" fmla="*/ 0 w 29"/>
                <a:gd name="T35" fmla="*/ 5 h 57"/>
                <a:gd name="T36" fmla="*/ 2 w 29"/>
                <a:gd name="T37" fmla="*/ 2 h 57"/>
                <a:gd name="T38" fmla="*/ 3 w 29"/>
                <a:gd name="T39" fmla="*/ 1 h 57"/>
                <a:gd name="T40" fmla="*/ 5 w 29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57">
                  <a:moveTo>
                    <a:pt x="5" y="0"/>
                  </a:moveTo>
                  <a:lnTo>
                    <a:pt x="8" y="1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22" y="26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5" y="56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6" y="52"/>
                  </a:lnTo>
                  <a:lnTo>
                    <a:pt x="9" y="3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824">
              <a:extLst>
                <a:ext uri="{FF2B5EF4-FFF2-40B4-BE49-F238E27FC236}">
                  <a16:creationId xmlns:a16="http://schemas.microsoft.com/office/drawing/2014/main" id="{59ED1CD3-388F-4B2E-B9B9-2C04EAB9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6" y="2855913"/>
              <a:ext cx="85725" cy="57150"/>
            </a:xfrm>
            <a:custGeom>
              <a:avLst/>
              <a:gdLst>
                <a:gd name="T0" fmla="*/ 47 w 54"/>
                <a:gd name="T1" fmla="*/ 0 h 36"/>
                <a:gd name="T2" fmla="*/ 50 w 54"/>
                <a:gd name="T3" fmla="*/ 0 h 36"/>
                <a:gd name="T4" fmla="*/ 52 w 54"/>
                <a:gd name="T5" fmla="*/ 1 h 36"/>
                <a:gd name="T6" fmla="*/ 54 w 54"/>
                <a:gd name="T7" fmla="*/ 4 h 36"/>
                <a:gd name="T8" fmla="*/ 54 w 54"/>
                <a:gd name="T9" fmla="*/ 6 h 36"/>
                <a:gd name="T10" fmla="*/ 54 w 54"/>
                <a:gd name="T11" fmla="*/ 9 h 36"/>
                <a:gd name="T12" fmla="*/ 51 w 54"/>
                <a:gd name="T13" fmla="*/ 10 h 36"/>
                <a:gd name="T14" fmla="*/ 50 w 54"/>
                <a:gd name="T15" fmla="*/ 13 h 36"/>
                <a:gd name="T16" fmla="*/ 29 w 54"/>
                <a:gd name="T17" fmla="*/ 22 h 36"/>
                <a:gd name="T18" fmla="*/ 10 w 54"/>
                <a:gd name="T19" fmla="*/ 35 h 36"/>
                <a:gd name="T20" fmla="*/ 9 w 54"/>
                <a:gd name="T21" fmla="*/ 36 h 36"/>
                <a:gd name="T22" fmla="*/ 6 w 54"/>
                <a:gd name="T23" fmla="*/ 36 h 36"/>
                <a:gd name="T24" fmla="*/ 4 w 54"/>
                <a:gd name="T25" fmla="*/ 35 h 36"/>
                <a:gd name="T26" fmla="*/ 1 w 54"/>
                <a:gd name="T27" fmla="*/ 34 h 36"/>
                <a:gd name="T28" fmla="*/ 0 w 54"/>
                <a:gd name="T29" fmla="*/ 31 h 36"/>
                <a:gd name="T30" fmla="*/ 0 w 54"/>
                <a:gd name="T31" fmla="*/ 28 h 36"/>
                <a:gd name="T32" fmla="*/ 0 w 54"/>
                <a:gd name="T33" fmla="*/ 27 h 36"/>
                <a:gd name="T34" fmla="*/ 3 w 54"/>
                <a:gd name="T35" fmla="*/ 25 h 36"/>
                <a:gd name="T36" fmla="*/ 22 w 54"/>
                <a:gd name="T37" fmla="*/ 10 h 36"/>
                <a:gd name="T38" fmla="*/ 44 w 54"/>
                <a:gd name="T39" fmla="*/ 0 h 36"/>
                <a:gd name="T40" fmla="*/ 47 w 54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6">
                  <a:moveTo>
                    <a:pt x="47" y="0"/>
                  </a:moveTo>
                  <a:lnTo>
                    <a:pt x="50" y="0"/>
                  </a:lnTo>
                  <a:lnTo>
                    <a:pt x="52" y="1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50" y="13"/>
                  </a:lnTo>
                  <a:lnTo>
                    <a:pt x="29" y="22"/>
                  </a:lnTo>
                  <a:lnTo>
                    <a:pt x="10" y="35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22" y="10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825">
              <a:extLst>
                <a:ext uri="{FF2B5EF4-FFF2-40B4-BE49-F238E27FC236}">
                  <a16:creationId xmlns:a16="http://schemas.microsoft.com/office/drawing/2014/main" id="{19A4FB84-FCC6-443E-AB76-B7CB4B79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3255963"/>
              <a:ext cx="93663" cy="33338"/>
            </a:xfrm>
            <a:custGeom>
              <a:avLst/>
              <a:gdLst>
                <a:gd name="T0" fmla="*/ 54 w 59"/>
                <a:gd name="T1" fmla="*/ 0 h 21"/>
                <a:gd name="T2" fmla="*/ 55 w 59"/>
                <a:gd name="T3" fmla="*/ 0 h 21"/>
                <a:gd name="T4" fmla="*/ 58 w 59"/>
                <a:gd name="T5" fmla="*/ 3 h 21"/>
                <a:gd name="T6" fmla="*/ 59 w 59"/>
                <a:gd name="T7" fmla="*/ 4 h 21"/>
                <a:gd name="T8" fmla="*/ 59 w 59"/>
                <a:gd name="T9" fmla="*/ 7 h 21"/>
                <a:gd name="T10" fmla="*/ 59 w 59"/>
                <a:gd name="T11" fmla="*/ 10 h 21"/>
                <a:gd name="T12" fmla="*/ 58 w 59"/>
                <a:gd name="T13" fmla="*/ 12 h 21"/>
                <a:gd name="T14" fmla="*/ 55 w 59"/>
                <a:gd name="T15" fmla="*/ 13 h 21"/>
                <a:gd name="T16" fmla="*/ 32 w 59"/>
                <a:gd name="T17" fmla="*/ 19 h 21"/>
                <a:gd name="T18" fmla="*/ 7 w 59"/>
                <a:gd name="T19" fmla="*/ 21 h 21"/>
                <a:gd name="T20" fmla="*/ 4 w 59"/>
                <a:gd name="T21" fmla="*/ 20 h 21"/>
                <a:gd name="T22" fmla="*/ 2 w 59"/>
                <a:gd name="T23" fmla="*/ 19 h 21"/>
                <a:gd name="T24" fmla="*/ 0 w 59"/>
                <a:gd name="T25" fmla="*/ 15 h 21"/>
                <a:gd name="T26" fmla="*/ 2 w 59"/>
                <a:gd name="T27" fmla="*/ 11 h 21"/>
                <a:gd name="T28" fmla="*/ 4 w 59"/>
                <a:gd name="T29" fmla="*/ 10 h 21"/>
                <a:gd name="T30" fmla="*/ 7 w 59"/>
                <a:gd name="T31" fmla="*/ 8 h 21"/>
                <a:gd name="T32" fmla="*/ 29 w 59"/>
                <a:gd name="T33" fmla="*/ 7 h 21"/>
                <a:gd name="T34" fmla="*/ 51 w 59"/>
                <a:gd name="T35" fmla="*/ 0 h 21"/>
                <a:gd name="T36" fmla="*/ 54 w 5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1">
                  <a:moveTo>
                    <a:pt x="54" y="0"/>
                  </a:moveTo>
                  <a:lnTo>
                    <a:pt x="55" y="0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8" y="12"/>
                  </a:lnTo>
                  <a:lnTo>
                    <a:pt x="55" y="13"/>
                  </a:lnTo>
                  <a:lnTo>
                    <a:pt x="32" y="19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7" y="8"/>
                  </a:lnTo>
                  <a:lnTo>
                    <a:pt x="29" y="7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826">
              <a:extLst>
                <a:ext uri="{FF2B5EF4-FFF2-40B4-BE49-F238E27FC236}">
                  <a16:creationId xmlns:a16="http://schemas.microsoft.com/office/drawing/2014/main" id="{FFF93769-6E1B-4103-9321-6AE64C5D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019425"/>
              <a:ext cx="22225" cy="95250"/>
            </a:xfrm>
            <a:custGeom>
              <a:avLst/>
              <a:gdLst>
                <a:gd name="T0" fmla="*/ 9 w 14"/>
                <a:gd name="T1" fmla="*/ 0 h 60"/>
                <a:gd name="T2" fmla="*/ 12 w 14"/>
                <a:gd name="T3" fmla="*/ 1 h 60"/>
                <a:gd name="T4" fmla="*/ 13 w 14"/>
                <a:gd name="T5" fmla="*/ 3 h 60"/>
                <a:gd name="T6" fmla="*/ 14 w 14"/>
                <a:gd name="T7" fmla="*/ 5 h 60"/>
                <a:gd name="T8" fmla="*/ 14 w 14"/>
                <a:gd name="T9" fmla="*/ 8 h 60"/>
                <a:gd name="T10" fmla="*/ 13 w 14"/>
                <a:gd name="T11" fmla="*/ 29 h 60"/>
                <a:gd name="T12" fmla="*/ 14 w 14"/>
                <a:gd name="T13" fmla="*/ 52 h 60"/>
                <a:gd name="T14" fmla="*/ 14 w 14"/>
                <a:gd name="T15" fmla="*/ 55 h 60"/>
                <a:gd name="T16" fmla="*/ 13 w 14"/>
                <a:gd name="T17" fmla="*/ 58 h 60"/>
                <a:gd name="T18" fmla="*/ 12 w 14"/>
                <a:gd name="T19" fmla="*/ 59 h 60"/>
                <a:gd name="T20" fmla="*/ 9 w 14"/>
                <a:gd name="T21" fmla="*/ 60 h 60"/>
                <a:gd name="T22" fmla="*/ 8 w 14"/>
                <a:gd name="T23" fmla="*/ 60 h 60"/>
                <a:gd name="T24" fmla="*/ 5 w 14"/>
                <a:gd name="T25" fmla="*/ 59 h 60"/>
                <a:gd name="T26" fmla="*/ 2 w 14"/>
                <a:gd name="T27" fmla="*/ 58 h 60"/>
                <a:gd name="T28" fmla="*/ 1 w 14"/>
                <a:gd name="T29" fmla="*/ 55 h 60"/>
                <a:gd name="T30" fmla="*/ 0 w 14"/>
                <a:gd name="T31" fmla="*/ 29 h 60"/>
                <a:gd name="T32" fmla="*/ 1 w 14"/>
                <a:gd name="T33" fmla="*/ 5 h 60"/>
                <a:gd name="T34" fmla="*/ 2 w 14"/>
                <a:gd name="T35" fmla="*/ 3 h 60"/>
                <a:gd name="T36" fmla="*/ 4 w 14"/>
                <a:gd name="T37" fmla="*/ 1 h 60"/>
                <a:gd name="T38" fmla="*/ 6 w 14"/>
                <a:gd name="T39" fmla="*/ 0 h 60"/>
                <a:gd name="T40" fmla="*/ 9 w 14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60">
                  <a:moveTo>
                    <a:pt x="9" y="0"/>
                  </a:moveTo>
                  <a:lnTo>
                    <a:pt x="12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3" y="2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9" y="60"/>
                  </a:lnTo>
                  <a:lnTo>
                    <a:pt x="8" y="60"/>
                  </a:lnTo>
                  <a:lnTo>
                    <a:pt x="5" y="59"/>
                  </a:lnTo>
                  <a:lnTo>
                    <a:pt x="2" y="58"/>
                  </a:lnTo>
                  <a:lnTo>
                    <a:pt x="1" y="55"/>
                  </a:lnTo>
                  <a:lnTo>
                    <a:pt x="0" y="29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827">
              <a:extLst>
                <a:ext uri="{FF2B5EF4-FFF2-40B4-BE49-F238E27FC236}">
                  <a16:creationId xmlns:a16="http://schemas.microsoft.com/office/drawing/2014/main" id="{00341837-4357-442C-BA08-16603386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3268663"/>
              <a:ext cx="20638" cy="66675"/>
            </a:xfrm>
            <a:custGeom>
              <a:avLst/>
              <a:gdLst>
                <a:gd name="T0" fmla="*/ 7 w 13"/>
                <a:gd name="T1" fmla="*/ 0 h 42"/>
                <a:gd name="T2" fmla="*/ 11 w 13"/>
                <a:gd name="T3" fmla="*/ 2 h 42"/>
                <a:gd name="T4" fmla="*/ 13 w 13"/>
                <a:gd name="T5" fmla="*/ 3 h 42"/>
                <a:gd name="T6" fmla="*/ 13 w 13"/>
                <a:gd name="T7" fmla="*/ 7 h 42"/>
                <a:gd name="T8" fmla="*/ 13 w 13"/>
                <a:gd name="T9" fmla="*/ 36 h 42"/>
                <a:gd name="T10" fmla="*/ 13 w 13"/>
                <a:gd name="T11" fmla="*/ 39 h 42"/>
                <a:gd name="T12" fmla="*/ 11 w 13"/>
                <a:gd name="T13" fmla="*/ 42 h 42"/>
                <a:gd name="T14" fmla="*/ 7 w 13"/>
                <a:gd name="T15" fmla="*/ 42 h 42"/>
                <a:gd name="T16" fmla="*/ 4 w 13"/>
                <a:gd name="T17" fmla="*/ 42 h 42"/>
                <a:gd name="T18" fmla="*/ 2 w 13"/>
                <a:gd name="T19" fmla="*/ 39 h 42"/>
                <a:gd name="T20" fmla="*/ 0 w 13"/>
                <a:gd name="T21" fmla="*/ 36 h 42"/>
                <a:gd name="T22" fmla="*/ 0 w 13"/>
                <a:gd name="T23" fmla="*/ 7 h 42"/>
                <a:gd name="T24" fmla="*/ 2 w 13"/>
                <a:gd name="T25" fmla="*/ 3 h 42"/>
                <a:gd name="T26" fmla="*/ 4 w 13"/>
                <a:gd name="T27" fmla="*/ 2 h 42"/>
                <a:gd name="T28" fmla="*/ 7 w 1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2">
                  <a:moveTo>
                    <a:pt x="7" y="0"/>
                  </a:moveTo>
                  <a:lnTo>
                    <a:pt x="11" y="2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828">
              <a:extLst>
                <a:ext uri="{FF2B5EF4-FFF2-40B4-BE49-F238E27FC236}">
                  <a16:creationId xmlns:a16="http://schemas.microsoft.com/office/drawing/2014/main" id="{6182B5C5-2C1B-4C44-9C84-4D064F30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1" y="2797175"/>
              <a:ext cx="20638" cy="66675"/>
            </a:xfrm>
            <a:custGeom>
              <a:avLst/>
              <a:gdLst>
                <a:gd name="T0" fmla="*/ 7 w 13"/>
                <a:gd name="T1" fmla="*/ 0 h 42"/>
                <a:gd name="T2" fmla="*/ 11 w 13"/>
                <a:gd name="T3" fmla="*/ 1 h 42"/>
                <a:gd name="T4" fmla="*/ 13 w 13"/>
                <a:gd name="T5" fmla="*/ 4 h 42"/>
                <a:gd name="T6" fmla="*/ 13 w 13"/>
                <a:gd name="T7" fmla="*/ 8 h 42"/>
                <a:gd name="T8" fmla="*/ 13 w 13"/>
                <a:gd name="T9" fmla="*/ 35 h 42"/>
                <a:gd name="T10" fmla="*/ 13 w 13"/>
                <a:gd name="T11" fmla="*/ 38 h 42"/>
                <a:gd name="T12" fmla="*/ 11 w 13"/>
                <a:gd name="T13" fmla="*/ 41 h 42"/>
                <a:gd name="T14" fmla="*/ 7 w 13"/>
                <a:gd name="T15" fmla="*/ 42 h 42"/>
                <a:gd name="T16" fmla="*/ 4 w 13"/>
                <a:gd name="T17" fmla="*/ 41 h 42"/>
                <a:gd name="T18" fmla="*/ 2 w 13"/>
                <a:gd name="T19" fmla="*/ 38 h 42"/>
                <a:gd name="T20" fmla="*/ 0 w 13"/>
                <a:gd name="T21" fmla="*/ 35 h 42"/>
                <a:gd name="T22" fmla="*/ 0 w 13"/>
                <a:gd name="T23" fmla="*/ 8 h 42"/>
                <a:gd name="T24" fmla="*/ 2 w 13"/>
                <a:gd name="T25" fmla="*/ 4 h 42"/>
                <a:gd name="T26" fmla="*/ 4 w 13"/>
                <a:gd name="T27" fmla="*/ 1 h 42"/>
                <a:gd name="T28" fmla="*/ 7 w 1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2">
                  <a:moveTo>
                    <a:pt x="7" y="0"/>
                  </a:moveTo>
                  <a:lnTo>
                    <a:pt x="11" y="1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1" y="41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829">
              <a:extLst>
                <a:ext uri="{FF2B5EF4-FFF2-40B4-BE49-F238E27FC236}">
                  <a16:creationId xmlns:a16="http://schemas.microsoft.com/office/drawing/2014/main" id="{73021C42-B698-421C-A14F-3ECB6263B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814638"/>
              <a:ext cx="36513" cy="61913"/>
            </a:xfrm>
            <a:custGeom>
              <a:avLst/>
              <a:gdLst>
                <a:gd name="T0" fmla="*/ 7 w 23"/>
                <a:gd name="T1" fmla="*/ 0 h 39"/>
                <a:gd name="T2" fmla="*/ 10 w 23"/>
                <a:gd name="T3" fmla="*/ 0 h 39"/>
                <a:gd name="T4" fmla="*/ 11 w 23"/>
                <a:gd name="T5" fmla="*/ 2 h 39"/>
                <a:gd name="T6" fmla="*/ 13 w 23"/>
                <a:gd name="T7" fmla="*/ 3 h 39"/>
                <a:gd name="T8" fmla="*/ 23 w 23"/>
                <a:gd name="T9" fmla="*/ 30 h 39"/>
                <a:gd name="T10" fmla="*/ 23 w 23"/>
                <a:gd name="T11" fmla="*/ 32 h 39"/>
                <a:gd name="T12" fmla="*/ 23 w 23"/>
                <a:gd name="T13" fmla="*/ 35 h 39"/>
                <a:gd name="T14" fmla="*/ 20 w 23"/>
                <a:gd name="T15" fmla="*/ 36 h 39"/>
                <a:gd name="T16" fmla="*/ 19 w 23"/>
                <a:gd name="T17" fmla="*/ 39 h 39"/>
                <a:gd name="T18" fmla="*/ 16 w 23"/>
                <a:gd name="T19" fmla="*/ 39 h 39"/>
                <a:gd name="T20" fmla="*/ 13 w 23"/>
                <a:gd name="T21" fmla="*/ 37 h 39"/>
                <a:gd name="T22" fmla="*/ 11 w 23"/>
                <a:gd name="T23" fmla="*/ 36 h 39"/>
                <a:gd name="T24" fmla="*/ 10 w 23"/>
                <a:gd name="T25" fmla="*/ 35 h 39"/>
                <a:gd name="T26" fmla="*/ 0 w 23"/>
                <a:gd name="T27" fmla="*/ 9 h 39"/>
                <a:gd name="T28" fmla="*/ 0 w 23"/>
                <a:gd name="T29" fmla="*/ 6 h 39"/>
                <a:gd name="T30" fmla="*/ 0 w 23"/>
                <a:gd name="T31" fmla="*/ 3 h 39"/>
                <a:gd name="T32" fmla="*/ 2 w 23"/>
                <a:gd name="T33" fmla="*/ 1 h 39"/>
                <a:gd name="T34" fmla="*/ 4 w 23"/>
                <a:gd name="T35" fmla="*/ 0 h 39"/>
                <a:gd name="T36" fmla="*/ 7 w 23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9">
                  <a:moveTo>
                    <a:pt x="7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830">
              <a:extLst>
                <a:ext uri="{FF2B5EF4-FFF2-40B4-BE49-F238E27FC236}">
                  <a16:creationId xmlns:a16="http://schemas.microsoft.com/office/drawing/2014/main" id="{6EAA90E9-9556-4B2E-B25E-2B623E68E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6" y="3255963"/>
              <a:ext cx="38100" cy="65088"/>
            </a:xfrm>
            <a:custGeom>
              <a:avLst/>
              <a:gdLst>
                <a:gd name="T0" fmla="*/ 8 w 24"/>
                <a:gd name="T1" fmla="*/ 0 h 41"/>
                <a:gd name="T2" fmla="*/ 9 w 24"/>
                <a:gd name="T3" fmla="*/ 0 h 41"/>
                <a:gd name="T4" fmla="*/ 12 w 24"/>
                <a:gd name="T5" fmla="*/ 3 h 41"/>
                <a:gd name="T6" fmla="*/ 13 w 24"/>
                <a:gd name="T7" fmla="*/ 4 h 41"/>
                <a:gd name="T8" fmla="*/ 24 w 24"/>
                <a:gd name="T9" fmla="*/ 32 h 41"/>
                <a:gd name="T10" fmla="*/ 24 w 24"/>
                <a:gd name="T11" fmla="*/ 34 h 41"/>
                <a:gd name="T12" fmla="*/ 22 w 24"/>
                <a:gd name="T13" fmla="*/ 37 h 41"/>
                <a:gd name="T14" fmla="*/ 21 w 24"/>
                <a:gd name="T15" fmla="*/ 40 h 41"/>
                <a:gd name="T16" fmla="*/ 20 w 24"/>
                <a:gd name="T17" fmla="*/ 41 h 41"/>
                <a:gd name="T18" fmla="*/ 17 w 24"/>
                <a:gd name="T19" fmla="*/ 41 h 41"/>
                <a:gd name="T20" fmla="*/ 15 w 24"/>
                <a:gd name="T21" fmla="*/ 40 h 41"/>
                <a:gd name="T22" fmla="*/ 12 w 24"/>
                <a:gd name="T23" fmla="*/ 38 h 41"/>
                <a:gd name="T24" fmla="*/ 11 w 24"/>
                <a:gd name="T25" fmla="*/ 37 h 41"/>
                <a:gd name="T26" fmla="*/ 2 w 24"/>
                <a:gd name="T27" fmla="*/ 10 h 41"/>
                <a:gd name="T28" fmla="*/ 0 w 24"/>
                <a:gd name="T29" fmla="*/ 7 h 41"/>
                <a:gd name="T30" fmla="*/ 2 w 24"/>
                <a:gd name="T31" fmla="*/ 4 h 41"/>
                <a:gd name="T32" fmla="*/ 3 w 24"/>
                <a:gd name="T33" fmla="*/ 2 h 41"/>
                <a:gd name="T34" fmla="*/ 5 w 24"/>
                <a:gd name="T35" fmla="*/ 0 h 41"/>
                <a:gd name="T36" fmla="*/ 8 w 24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1">
                  <a:moveTo>
                    <a:pt x="8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1" y="40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5" y="40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831">
              <a:extLst>
                <a:ext uri="{FF2B5EF4-FFF2-40B4-BE49-F238E27FC236}">
                  <a16:creationId xmlns:a16="http://schemas.microsoft.com/office/drawing/2014/main" id="{82BF6CA9-7D28-42A7-8F5B-92798173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1" y="2859088"/>
              <a:ext cx="49213" cy="53975"/>
            </a:xfrm>
            <a:custGeom>
              <a:avLst/>
              <a:gdLst>
                <a:gd name="T0" fmla="*/ 7 w 31"/>
                <a:gd name="T1" fmla="*/ 0 h 34"/>
                <a:gd name="T2" fmla="*/ 10 w 31"/>
                <a:gd name="T3" fmla="*/ 0 h 34"/>
                <a:gd name="T4" fmla="*/ 11 w 31"/>
                <a:gd name="T5" fmla="*/ 2 h 34"/>
                <a:gd name="T6" fmla="*/ 30 w 31"/>
                <a:gd name="T7" fmla="*/ 24 h 34"/>
                <a:gd name="T8" fmla="*/ 31 w 31"/>
                <a:gd name="T9" fmla="*/ 25 h 34"/>
                <a:gd name="T10" fmla="*/ 31 w 31"/>
                <a:gd name="T11" fmla="*/ 28 h 34"/>
                <a:gd name="T12" fmla="*/ 30 w 31"/>
                <a:gd name="T13" fmla="*/ 30 h 34"/>
                <a:gd name="T14" fmla="*/ 28 w 31"/>
                <a:gd name="T15" fmla="*/ 33 h 34"/>
                <a:gd name="T16" fmla="*/ 27 w 31"/>
                <a:gd name="T17" fmla="*/ 34 h 34"/>
                <a:gd name="T18" fmla="*/ 24 w 31"/>
                <a:gd name="T19" fmla="*/ 34 h 34"/>
                <a:gd name="T20" fmla="*/ 22 w 31"/>
                <a:gd name="T21" fmla="*/ 33 h 34"/>
                <a:gd name="T22" fmla="*/ 19 w 31"/>
                <a:gd name="T23" fmla="*/ 32 h 34"/>
                <a:gd name="T24" fmla="*/ 1 w 31"/>
                <a:gd name="T25" fmla="*/ 11 h 34"/>
                <a:gd name="T26" fmla="*/ 1 w 31"/>
                <a:gd name="T27" fmla="*/ 8 h 34"/>
                <a:gd name="T28" fmla="*/ 0 w 31"/>
                <a:gd name="T29" fmla="*/ 6 h 34"/>
                <a:gd name="T30" fmla="*/ 1 w 31"/>
                <a:gd name="T31" fmla="*/ 3 h 34"/>
                <a:gd name="T32" fmla="*/ 2 w 31"/>
                <a:gd name="T33" fmla="*/ 2 h 34"/>
                <a:gd name="T34" fmla="*/ 5 w 31"/>
                <a:gd name="T35" fmla="*/ 0 h 34"/>
                <a:gd name="T36" fmla="*/ 7 w 31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4">
                  <a:moveTo>
                    <a:pt x="7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30" y="24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2" y="33"/>
                  </a:lnTo>
                  <a:lnTo>
                    <a:pt x="19" y="32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32">
              <a:extLst>
                <a:ext uri="{FF2B5EF4-FFF2-40B4-BE49-F238E27FC236}">
                  <a16:creationId xmlns:a16="http://schemas.microsoft.com/office/drawing/2014/main" id="{E27E2851-81D4-4E97-AD80-2D472E8E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219450"/>
              <a:ext cx="49213" cy="55563"/>
            </a:xfrm>
            <a:custGeom>
              <a:avLst/>
              <a:gdLst>
                <a:gd name="T0" fmla="*/ 6 w 31"/>
                <a:gd name="T1" fmla="*/ 0 h 35"/>
                <a:gd name="T2" fmla="*/ 9 w 31"/>
                <a:gd name="T3" fmla="*/ 1 h 35"/>
                <a:gd name="T4" fmla="*/ 12 w 31"/>
                <a:gd name="T5" fmla="*/ 2 h 35"/>
                <a:gd name="T6" fmla="*/ 30 w 31"/>
                <a:gd name="T7" fmla="*/ 25 h 35"/>
                <a:gd name="T8" fmla="*/ 31 w 31"/>
                <a:gd name="T9" fmla="*/ 27 h 35"/>
                <a:gd name="T10" fmla="*/ 31 w 31"/>
                <a:gd name="T11" fmla="*/ 30 h 35"/>
                <a:gd name="T12" fmla="*/ 31 w 31"/>
                <a:gd name="T13" fmla="*/ 33 h 35"/>
                <a:gd name="T14" fmla="*/ 30 w 31"/>
                <a:gd name="T15" fmla="*/ 34 h 35"/>
                <a:gd name="T16" fmla="*/ 27 w 31"/>
                <a:gd name="T17" fmla="*/ 35 h 35"/>
                <a:gd name="T18" fmla="*/ 25 w 31"/>
                <a:gd name="T19" fmla="*/ 35 h 35"/>
                <a:gd name="T20" fmla="*/ 22 w 31"/>
                <a:gd name="T21" fmla="*/ 35 h 35"/>
                <a:gd name="T22" fmla="*/ 19 w 31"/>
                <a:gd name="T23" fmla="*/ 33 h 35"/>
                <a:gd name="T24" fmla="*/ 1 w 31"/>
                <a:gd name="T25" fmla="*/ 10 h 35"/>
                <a:gd name="T26" fmla="*/ 0 w 31"/>
                <a:gd name="T27" fmla="*/ 9 h 35"/>
                <a:gd name="T28" fmla="*/ 0 w 31"/>
                <a:gd name="T29" fmla="*/ 6 h 35"/>
                <a:gd name="T30" fmla="*/ 1 w 31"/>
                <a:gd name="T31" fmla="*/ 4 h 35"/>
                <a:gd name="T32" fmla="*/ 2 w 31"/>
                <a:gd name="T33" fmla="*/ 1 h 35"/>
                <a:gd name="T34" fmla="*/ 5 w 31"/>
                <a:gd name="T35" fmla="*/ 0 h 35"/>
                <a:gd name="T36" fmla="*/ 6 w 31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5">
                  <a:moveTo>
                    <a:pt x="6" y="0"/>
                  </a:moveTo>
                  <a:lnTo>
                    <a:pt x="9" y="1"/>
                  </a:lnTo>
                  <a:lnTo>
                    <a:pt x="12" y="2"/>
                  </a:lnTo>
                  <a:lnTo>
                    <a:pt x="30" y="25"/>
                  </a:lnTo>
                  <a:lnTo>
                    <a:pt x="31" y="27"/>
                  </a:lnTo>
                  <a:lnTo>
                    <a:pt x="31" y="30"/>
                  </a:lnTo>
                  <a:lnTo>
                    <a:pt x="31" y="33"/>
                  </a:lnTo>
                  <a:lnTo>
                    <a:pt x="30" y="34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19" y="3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33">
              <a:extLst>
                <a:ext uri="{FF2B5EF4-FFF2-40B4-BE49-F238E27FC236}">
                  <a16:creationId xmlns:a16="http://schemas.microsoft.com/office/drawing/2014/main" id="{6475AA14-349D-4C38-B6C0-C42B2CD82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162300"/>
              <a:ext cx="60325" cy="44450"/>
            </a:xfrm>
            <a:custGeom>
              <a:avLst/>
              <a:gdLst>
                <a:gd name="T0" fmla="*/ 8 w 38"/>
                <a:gd name="T1" fmla="*/ 0 h 28"/>
                <a:gd name="T2" fmla="*/ 10 w 38"/>
                <a:gd name="T3" fmla="*/ 2 h 28"/>
                <a:gd name="T4" fmla="*/ 35 w 38"/>
                <a:gd name="T5" fmla="*/ 16 h 28"/>
                <a:gd name="T6" fmla="*/ 37 w 38"/>
                <a:gd name="T7" fmla="*/ 17 h 28"/>
                <a:gd name="T8" fmla="*/ 38 w 38"/>
                <a:gd name="T9" fmla="*/ 20 h 28"/>
                <a:gd name="T10" fmla="*/ 38 w 38"/>
                <a:gd name="T11" fmla="*/ 23 h 28"/>
                <a:gd name="T12" fmla="*/ 37 w 38"/>
                <a:gd name="T13" fmla="*/ 25 h 28"/>
                <a:gd name="T14" fmla="*/ 35 w 38"/>
                <a:gd name="T15" fmla="*/ 27 h 28"/>
                <a:gd name="T16" fmla="*/ 34 w 38"/>
                <a:gd name="T17" fmla="*/ 28 h 28"/>
                <a:gd name="T18" fmla="*/ 31 w 38"/>
                <a:gd name="T19" fmla="*/ 28 h 28"/>
                <a:gd name="T20" fmla="*/ 29 w 38"/>
                <a:gd name="T21" fmla="*/ 27 h 28"/>
                <a:gd name="T22" fmla="*/ 4 w 38"/>
                <a:gd name="T23" fmla="*/ 12 h 28"/>
                <a:gd name="T24" fmla="*/ 1 w 38"/>
                <a:gd name="T25" fmla="*/ 11 h 28"/>
                <a:gd name="T26" fmla="*/ 0 w 38"/>
                <a:gd name="T27" fmla="*/ 8 h 28"/>
                <a:gd name="T28" fmla="*/ 0 w 38"/>
                <a:gd name="T29" fmla="*/ 7 h 28"/>
                <a:gd name="T30" fmla="*/ 1 w 38"/>
                <a:gd name="T31" fmla="*/ 4 h 28"/>
                <a:gd name="T32" fmla="*/ 3 w 38"/>
                <a:gd name="T33" fmla="*/ 2 h 28"/>
                <a:gd name="T34" fmla="*/ 5 w 38"/>
                <a:gd name="T35" fmla="*/ 0 h 28"/>
                <a:gd name="T36" fmla="*/ 8 w 38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8">
                  <a:moveTo>
                    <a:pt x="8" y="0"/>
                  </a:moveTo>
                  <a:lnTo>
                    <a:pt x="10" y="2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7" y="25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9" y="27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34">
              <a:extLst>
                <a:ext uri="{FF2B5EF4-FFF2-40B4-BE49-F238E27FC236}">
                  <a16:creationId xmlns:a16="http://schemas.microsoft.com/office/drawing/2014/main" id="{2D160FB3-8367-4B3E-B61E-9F74F592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1" y="2928938"/>
              <a:ext cx="58738" cy="41275"/>
            </a:xfrm>
            <a:custGeom>
              <a:avLst/>
              <a:gdLst>
                <a:gd name="T0" fmla="*/ 7 w 37"/>
                <a:gd name="T1" fmla="*/ 0 h 26"/>
                <a:gd name="T2" fmla="*/ 9 w 37"/>
                <a:gd name="T3" fmla="*/ 0 h 26"/>
                <a:gd name="T4" fmla="*/ 34 w 37"/>
                <a:gd name="T5" fmla="*/ 14 h 26"/>
                <a:gd name="T6" fmla="*/ 36 w 37"/>
                <a:gd name="T7" fmla="*/ 15 h 26"/>
                <a:gd name="T8" fmla="*/ 37 w 37"/>
                <a:gd name="T9" fmla="*/ 18 h 26"/>
                <a:gd name="T10" fmla="*/ 37 w 37"/>
                <a:gd name="T11" fmla="*/ 20 h 26"/>
                <a:gd name="T12" fmla="*/ 36 w 37"/>
                <a:gd name="T13" fmla="*/ 23 h 26"/>
                <a:gd name="T14" fmla="*/ 34 w 37"/>
                <a:gd name="T15" fmla="*/ 24 h 26"/>
                <a:gd name="T16" fmla="*/ 33 w 37"/>
                <a:gd name="T17" fmla="*/ 26 h 26"/>
                <a:gd name="T18" fmla="*/ 30 w 37"/>
                <a:gd name="T19" fmla="*/ 26 h 26"/>
                <a:gd name="T20" fmla="*/ 28 w 37"/>
                <a:gd name="T21" fmla="*/ 26 h 26"/>
                <a:gd name="T22" fmla="*/ 3 w 37"/>
                <a:gd name="T23" fmla="*/ 11 h 26"/>
                <a:gd name="T24" fmla="*/ 2 w 37"/>
                <a:gd name="T25" fmla="*/ 10 h 26"/>
                <a:gd name="T26" fmla="*/ 0 w 37"/>
                <a:gd name="T27" fmla="*/ 7 h 26"/>
                <a:gd name="T28" fmla="*/ 0 w 37"/>
                <a:gd name="T29" fmla="*/ 5 h 26"/>
                <a:gd name="T30" fmla="*/ 0 w 37"/>
                <a:gd name="T31" fmla="*/ 2 h 26"/>
                <a:gd name="T32" fmla="*/ 3 w 37"/>
                <a:gd name="T33" fmla="*/ 1 h 26"/>
                <a:gd name="T34" fmla="*/ 4 w 37"/>
                <a:gd name="T35" fmla="*/ 0 h 26"/>
                <a:gd name="T36" fmla="*/ 7 w 37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26">
                  <a:moveTo>
                    <a:pt x="7" y="0"/>
                  </a:moveTo>
                  <a:lnTo>
                    <a:pt x="9" y="0"/>
                  </a:lnTo>
                  <a:lnTo>
                    <a:pt x="34" y="14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35">
              <a:extLst>
                <a:ext uri="{FF2B5EF4-FFF2-40B4-BE49-F238E27FC236}">
                  <a16:creationId xmlns:a16="http://schemas.microsoft.com/office/drawing/2014/main" id="{20585C9E-B7CE-4491-98C3-4A0B75D8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3011488"/>
              <a:ext cx="63500" cy="28575"/>
            </a:xfrm>
            <a:custGeom>
              <a:avLst/>
              <a:gdLst>
                <a:gd name="T0" fmla="*/ 7 w 40"/>
                <a:gd name="T1" fmla="*/ 0 h 18"/>
                <a:gd name="T2" fmla="*/ 35 w 40"/>
                <a:gd name="T3" fmla="*/ 5 h 18"/>
                <a:gd name="T4" fmla="*/ 38 w 40"/>
                <a:gd name="T5" fmla="*/ 6 h 18"/>
                <a:gd name="T6" fmla="*/ 39 w 40"/>
                <a:gd name="T7" fmla="*/ 8 h 18"/>
                <a:gd name="T8" fmla="*/ 40 w 40"/>
                <a:gd name="T9" fmla="*/ 10 h 18"/>
                <a:gd name="T10" fmla="*/ 40 w 40"/>
                <a:gd name="T11" fmla="*/ 13 h 18"/>
                <a:gd name="T12" fmla="*/ 39 w 40"/>
                <a:gd name="T13" fmla="*/ 16 h 18"/>
                <a:gd name="T14" fmla="*/ 36 w 40"/>
                <a:gd name="T15" fmla="*/ 18 h 18"/>
                <a:gd name="T16" fmla="*/ 34 w 40"/>
                <a:gd name="T17" fmla="*/ 18 h 18"/>
                <a:gd name="T18" fmla="*/ 32 w 40"/>
                <a:gd name="T19" fmla="*/ 18 h 18"/>
                <a:gd name="T20" fmla="*/ 5 w 40"/>
                <a:gd name="T21" fmla="*/ 13 h 18"/>
                <a:gd name="T22" fmla="*/ 2 w 40"/>
                <a:gd name="T23" fmla="*/ 13 h 18"/>
                <a:gd name="T24" fmla="*/ 1 w 40"/>
                <a:gd name="T25" fmla="*/ 10 h 18"/>
                <a:gd name="T26" fmla="*/ 0 w 40"/>
                <a:gd name="T27" fmla="*/ 8 h 18"/>
                <a:gd name="T28" fmla="*/ 0 w 40"/>
                <a:gd name="T29" fmla="*/ 5 h 18"/>
                <a:gd name="T30" fmla="*/ 1 w 40"/>
                <a:gd name="T31" fmla="*/ 4 h 18"/>
                <a:gd name="T32" fmla="*/ 2 w 40"/>
                <a:gd name="T33" fmla="*/ 1 h 18"/>
                <a:gd name="T34" fmla="*/ 5 w 40"/>
                <a:gd name="T35" fmla="*/ 0 h 18"/>
                <a:gd name="T36" fmla="*/ 7 w 4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8">
                  <a:moveTo>
                    <a:pt x="7" y="0"/>
                  </a:moveTo>
                  <a:lnTo>
                    <a:pt x="35" y="5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9" y="16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36">
              <a:extLst>
                <a:ext uri="{FF2B5EF4-FFF2-40B4-BE49-F238E27FC236}">
                  <a16:creationId xmlns:a16="http://schemas.microsoft.com/office/drawing/2014/main" id="{2BA0CBD2-955C-488F-BDCD-3EC792EA5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88" y="3094038"/>
              <a:ext cx="66675" cy="30163"/>
            </a:xfrm>
            <a:custGeom>
              <a:avLst/>
              <a:gdLst>
                <a:gd name="T0" fmla="*/ 7 w 42"/>
                <a:gd name="T1" fmla="*/ 0 h 19"/>
                <a:gd name="T2" fmla="*/ 36 w 42"/>
                <a:gd name="T3" fmla="*/ 5 h 19"/>
                <a:gd name="T4" fmla="*/ 39 w 42"/>
                <a:gd name="T5" fmla="*/ 5 h 19"/>
                <a:gd name="T6" fmla="*/ 40 w 42"/>
                <a:gd name="T7" fmla="*/ 8 h 19"/>
                <a:gd name="T8" fmla="*/ 42 w 42"/>
                <a:gd name="T9" fmla="*/ 9 h 19"/>
                <a:gd name="T10" fmla="*/ 42 w 42"/>
                <a:gd name="T11" fmla="*/ 12 h 19"/>
                <a:gd name="T12" fmla="*/ 40 w 42"/>
                <a:gd name="T13" fmla="*/ 16 h 19"/>
                <a:gd name="T14" fmla="*/ 38 w 42"/>
                <a:gd name="T15" fmla="*/ 17 h 19"/>
                <a:gd name="T16" fmla="*/ 35 w 42"/>
                <a:gd name="T17" fmla="*/ 19 h 19"/>
                <a:gd name="T18" fmla="*/ 34 w 42"/>
                <a:gd name="T19" fmla="*/ 17 h 19"/>
                <a:gd name="T20" fmla="*/ 6 w 42"/>
                <a:gd name="T21" fmla="*/ 13 h 19"/>
                <a:gd name="T22" fmla="*/ 4 w 42"/>
                <a:gd name="T23" fmla="*/ 12 h 19"/>
                <a:gd name="T24" fmla="*/ 1 w 42"/>
                <a:gd name="T25" fmla="*/ 11 h 19"/>
                <a:gd name="T26" fmla="*/ 0 w 42"/>
                <a:gd name="T27" fmla="*/ 8 h 19"/>
                <a:gd name="T28" fmla="*/ 0 w 42"/>
                <a:gd name="T29" fmla="*/ 5 h 19"/>
                <a:gd name="T30" fmla="*/ 2 w 42"/>
                <a:gd name="T31" fmla="*/ 2 h 19"/>
                <a:gd name="T32" fmla="*/ 5 w 42"/>
                <a:gd name="T33" fmla="*/ 0 h 19"/>
                <a:gd name="T34" fmla="*/ 7 w 42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9">
                  <a:moveTo>
                    <a:pt x="7" y="0"/>
                  </a:moveTo>
                  <a:lnTo>
                    <a:pt x="36" y="5"/>
                  </a:lnTo>
                  <a:lnTo>
                    <a:pt x="39" y="5"/>
                  </a:lnTo>
                  <a:lnTo>
                    <a:pt x="40" y="8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37">
              <a:extLst>
                <a:ext uri="{FF2B5EF4-FFF2-40B4-BE49-F238E27FC236}">
                  <a16:creationId xmlns:a16="http://schemas.microsoft.com/office/drawing/2014/main" id="{64658EEB-5792-430D-9D48-6311CA73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3094038"/>
              <a:ext cx="63500" cy="30163"/>
            </a:xfrm>
            <a:custGeom>
              <a:avLst/>
              <a:gdLst>
                <a:gd name="T0" fmla="*/ 32 w 40"/>
                <a:gd name="T1" fmla="*/ 0 h 19"/>
                <a:gd name="T2" fmla="*/ 36 w 40"/>
                <a:gd name="T3" fmla="*/ 0 h 19"/>
                <a:gd name="T4" fmla="*/ 39 w 40"/>
                <a:gd name="T5" fmla="*/ 2 h 19"/>
                <a:gd name="T6" fmla="*/ 40 w 40"/>
                <a:gd name="T7" fmla="*/ 5 h 19"/>
                <a:gd name="T8" fmla="*/ 40 w 40"/>
                <a:gd name="T9" fmla="*/ 8 h 19"/>
                <a:gd name="T10" fmla="*/ 39 w 40"/>
                <a:gd name="T11" fmla="*/ 11 h 19"/>
                <a:gd name="T12" fmla="*/ 38 w 40"/>
                <a:gd name="T13" fmla="*/ 12 h 19"/>
                <a:gd name="T14" fmla="*/ 35 w 40"/>
                <a:gd name="T15" fmla="*/ 13 h 19"/>
                <a:gd name="T16" fmla="*/ 7 w 40"/>
                <a:gd name="T17" fmla="*/ 17 h 19"/>
                <a:gd name="T18" fmla="*/ 6 w 40"/>
                <a:gd name="T19" fmla="*/ 19 h 19"/>
                <a:gd name="T20" fmla="*/ 4 w 40"/>
                <a:gd name="T21" fmla="*/ 17 h 19"/>
                <a:gd name="T22" fmla="*/ 1 w 40"/>
                <a:gd name="T23" fmla="*/ 16 h 19"/>
                <a:gd name="T24" fmla="*/ 0 w 40"/>
                <a:gd name="T25" fmla="*/ 12 h 19"/>
                <a:gd name="T26" fmla="*/ 0 w 40"/>
                <a:gd name="T27" fmla="*/ 9 h 19"/>
                <a:gd name="T28" fmla="*/ 1 w 40"/>
                <a:gd name="T29" fmla="*/ 8 h 19"/>
                <a:gd name="T30" fmla="*/ 2 w 40"/>
                <a:gd name="T31" fmla="*/ 5 h 19"/>
                <a:gd name="T32" fmla="*/ 5 w 40"/>
                <a:gd name="T33" fmla="*/ 5 h 19"/>
                <a:gd name="T34" fmla="*/ 32 w 40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9">
                  <a:moveTo>
                    <a:pt x="32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38">
              <a:extLst>
                <a:ext uri="{FF2B5EF4-FFF2-40B4-BE49-F238E27FC236}">
                  <a16:creationId xmlns:a16="http://schemas.microsoft.com/office/drawing/2014/main" id="{A41359AF-091E-4580-8CC7-DEADFC75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6" y="3011488"/>
              <a:ext cx="65088" cy="28575"/>
            </a:xfrm>
            <a:custGeom>
              <a:avLst/>
              <a:gdLst>
                <a:gd name="T0" fmla="*/ 33 w 41"/>
                <a:gd name="T1" fmla="*/ 0 h 18"/>
                <a:gd name="T2" fmla="*/ 35 w 41"/>
                <a:gd name="T3" fmla="*/ 0 h 18"/>
                <a:gd name="T4" fmla="*/ 38 w 41"/>
                <a:gd name="T5" fmla="*/ 1 h 18"/>
                <a:gd name="T6" fmla="*/ 39 w 41"/>
                <a:gd name="T7" fmla="*/ 4 h 18"/>
                <a:gd name="T8" fmla="*/ 41 w 41"/>
                <a:gd name="T9" fmla="*/ 5 h 18"/>
                <a:gd name="T10" fmla="*/ 41 w 41"/>
                <a:gd name="T11" fmla="*/ 8 h 18"/>
                <a:gd name="T12" fmla="*/ 39 w 41"/>
                <a:gd name="T13" fmla="*/ 10 h 18"/>
                <a:gd name="T14" fmla="*/ 38 w 41"/>
                <a:gd name="T15" fmla="*/ 13 h 18"/>
                <a:gd name="T16" fmla="*/ 35 w 41"/>
                <a:gd name="T17" fmla="*/ 13 h 18"/>
                <a:gd name="T18" fmla="*/ 6 w 41"/>
                <a:gd name="T19" fmla="*/ 18 h 18"/>
                <a:gd name="T20" fmla="*/ 6 w 41"/>
                <a:gd name="T21" fmla="*/ 18 h 18"/>
                <a:gd name="T22" fmla="*/ 3 w 41"/>
                <a:gd name="T23" fmla="*/ 18 h 18"/>
                <a:gd name="T24" fmla="*/ 1 w 41"/>
                <a:gd name="T25" fmla="*/ 16 h 18"/>
                <a:gd name="T26" fmla="*/ 0 w 41"/>
                <a:gd name="T27" fmla="*/ 13 h 18"/>
                <a:gd name="T28" fmla="*/ 0 w 41"/>
                <a:gd name="T29" fmla="*/ 10 h 18"/>
                <a:gd name="T30" fmla="*/ 0 w 41"/>
                <a:gd name="T31" fmla="*/ 8 h 18"/>
                <a:gd name="T32" fmla="*/ 3 w 41"/>
                <a:gd name="T33" fmla="*/ 6 h 18"/>
                <a:gd name="T34" fmla="*/ 5 w 41"/>
                <a:gd name="T35" fmla="*/ 5 h 18"/>
                <a:gd name="T36" fmla="*/ 33 w 41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8">
                  <a:moveTo>
                    <a:pt x="33" y="0"/>
                  </a:moveTo>
                  <a:lnTo>
                    <a:pt x="35" y="0"/>
                  </a:lnTo>
                  <a:lnTo>
                    <a:pt x="38" y="1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39">
              <a:extLst>
                <a:ext uri="{FF2B5EF4-FFF2-40B4-BE49-F238E27FC236}">
                  <a16:creationId xmlns:a16="http://schemas.microsoft.com/office/drawing/2014/main" id="{B1485234-553D-43F6-93BA-F504C5304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1" y="3162300"/>
              <a:ext cx="60325" cy="44450"/>
            </a:xfrm>
            <a:custGeom>
              <a:avLst/>
              <a:gdLst>
                <a:gd name="T0" fmla="*/ 30 w 38"/>
                <a:gd name="T1" fmla="*/ 0 h 28"/>
                <a:gd name="T2" fmla="*/ 33 w 38"/>
                <a:gd name="T3" fmla="*/ 0 h 28"/>
                <a:gd name="T4" fmla="*/ 36 w 38"/>
                <a:gd name="T5" fmla="*/ 2 h 28"/>
                <a:gd name="T6" fmla="*/ 37 w 38"/>
                <a:gd name="T7" fmla="*/ 4 h 28"/>
                <a:gd name="T8" fmla="*/ 38 w 38"/>
                <a:gd name="T9" fmla="*/ 7 h 28"/>
                <a:gd name="T10" fmla="*/ 37 w 38"/>
                <a:gd name="T11" fmla="*/ 8 h 28"/>
                <a:gd name="T12" fmla="*/ 37 w 38"/>
                <a:gd name="T13" fmla="*/ 11 h 28"/>
                <a:gd name="T14" fmla="*/ 34 w 38"/>
                <a:gd name="T15" fmla="*/ 12 h 28"/>
                <a:gd name="T16" fmla="*/ 9 w 38"/>
                <a:gd name="T17" fmla="*/ 27 h 28"/>
                <a:gd name="T18" fmla="*/ 7 w 38"/>
                <a:gd name="T19" fmla="*/ 28 h 28"/>
                <a:gd name="T20" fmla="*/ 4 w 38"/>
                <a:gd name="T21" fmla="*/ 28 h 28"/>
                <a:gd name="T22" fmla="*/ 2 w 38"/>
                <a:gd name="T23" fmla="*/ 27 h 28"/>
                <a:gd name="T24" fmla="*/ 0 w 38"/>
                <a:gd name="T25" fmla="*/ 25 h 28"/>
                <a:gd name="T26" fmla="*/ 0 w 38"/>
                <a:gd name="T27" fmla="*/ 23 h 28"/>
                <a:gd name="T28" fmla="*/ 0 w 38"/>
                <a:gd name="T29" fmla="*/ 20 h 28"/>
                <a:gd name="T30" fmla="*/ 2 w 38"/>
                <a:gd name="T31" fmla="*/ 17 h 28"/>
                <a:gd name="T32" fmla="*/ 3 w 38"/>
                <a:gd name="T33" fmla="*/ 16 h 28"/>
                <a:gd name="T34" fmla="*/ 28 w 38"/>
                <a:gd name="T35" fmla="*/ 2 h 28"/>
                <a:gd name="T36" fmla="*/ 30 w 38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8" y="7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2"/>
                  </a:lnTo>
                  <a:lnTo>
                    <a:pt x="9" y="27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28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40">
              <a:extLst>
                <a:ext uri="{FF2B5EF4-FFF2-40B4-BE49-F238E27FC236}">
                  <a16:creationId xmlns:a16="http://schemas.microsoft.com/office/drawing/2014/main" id="{F3D9737B-5347-4233-ABF4-07A339B1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6" y="2928938"/>
              <a:ext cx="58738" cy="41275"/>
            </a:xfrm>
            <a:custGeom>
              <a:avLst/>
              <a:gdLst>
                <a:gd name="T0" fmla="*/ 29 w 37"/>
                <a:gd name="T1" fmla="*/ 0 h 26"/>
                <a:gd name="T2" fmla="*/ 32 w 37"/>
                <a:gd name="T3" fmla="*/ 0 h 26"/>
                <a:gd name="T4" fmla="*/ 34 w 37"/>
                <a:gd name="T5" fmla="*/ 1 h 26"/>
                <a:gd name="T6" fmla="*/ 36 w 37"/>
                <a:gd name="T7" fmla="*/ 2 h 26"/>
                <a:gd name="T8" fmla="*/ 37 w 37"/>
                <a:gd name="T9" fmla="*/ 5 h 26"/>
                <a:gd name="T10" fmla="*/ 37 w 37"/>
                <a:gd name="T11" fmla="*/ 7 h 26"/>
                <a:gd name="T12" fmla="*/ 36 w 37"/>
                <a:gd name="T13" fmla="*/ 10 h 26"/>
                <a:gd name="T14" fmla="*/ 34 w 37"/>
                <a:gd name="T15" fmla="*/ 11 h 26"/>
                <a:gd name="T16" fmla="*/ 9 w 37"/>
                <a:gd name="T17" fmla="*/ 26 h 26"/>
                <a:gd name="T18" fmla="*/ 7 w 37"/>
                <a:gd name="T19" fmla="*/ 26 h 26"/>
                <a:gd name="T20" fmla="*/ 4 w 37"/>
                <a:gd name="T21" fmla="*/ 26 h 26"/>
                <a:gd name="T22" fmla="*/ 2 w 37"/>
                <a:gd name="T23" fmla="*/ 24 h 26"/>
                <a:gd name="T24" fmla="*/ 0 w 37"/>
                <a:gd name="T25" fmla="*/ 23 h 26"/>
                <a:gd name="T26" fmla="*/ 0 w 37"/>
                <a:gd name="T27" fmla="*/ 20 h 26"/>
                <a:gd name="T28" fmla="*/ 0 w 37"/>
                <a:gd name="T29" fmla="*/ 18 h 26"/>
                <a:gd name="T30" fmla="*/ 2 w 37"/>
                <a:gd name="T31" fmla="*/ 15 h 26"/>
                <a:gd name="T32" fmla="*/ 3 w 37"/>
                <a:gd name="T33" fmla="*/ 14 h 26"/>
                <a:gd name="T34" fmla="*/ 28 w 37"/>
                <a:gd name="T35" fmla="*/ 0 h 26"/>
                <a:gd name="T36" fmla="*/ 29 w 37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26">
                  <a:moveTo>
                    <a:pt x="29" y="0"/>
                  </a:moveTo>
                  <a:lnTo>
                    <a:pt x="32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41">
              <a:extLst>
                <a:ext uri="{FF2B5EF4-FFF2-40B4-BE49-F238E27FC236}">
                  <a16:creationId xmlns:a16="http://schemas.microsoft.com/office/drawing/2014/main" id="{DD9892DF-924A-46AB-B9AA-14F22626B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1" y="2859088"/>
              <a:ext cx="47625" cy="53975"/>
            </a:xfrm>
            <a:custGeom>
              <a:avLst/>
              <a:gdLst>
                <a:gd name="T0" fmla="*/ 24 w 30"/>
                <a:gd name="T1" fmla="*/ 0 h 34"/>
                <a:gd name="T2" fmla="*/ 26 w 30"/>
                <a:gd name="T3" fmla="*/ 0 h 34"/>
                <a:gd name="T4" fmla="*/ 29 w 30"/>
                <a:gd name="T5" fmla="*/ 2 h 34"/>
                <a:gd name="T6" fmla="*/ 30 w 30"/>
                <a:gd name="T7" fmla="*/ 3 h 34"/>
                <a:gd name="T8" fmla="*/ 30 w 30"/>
                <a:gd name="T9" fmla="*/ 6 h 34"/>
                <a:gd name="T10" fmla="*/ 30 w 30"/>
                <a:gd name="T11" fmla="*/ 8 h 34"/>
                <a:gd name="T12" fmla="*/ 29 w 30"/>
                <a:gd name="T13" fmla="*/ 11 h 34"/>
                <a:gd name="T14" fmla="*/ 12 w 30"/>
                <a:gd name="T15" fmla="*/ 32 h 34"/>
                <a:gd name="T16" fmla="*/ 9 w 30"/>
                <a:gd name="T17" fmla="*/ 33 h 34"/>
                <a:gd name="T18" fmla="*/ 7 w 30"/>
                <a:gd name="T19" fmla="*/ 34 h 34"/>
                <a:gd name="T20" fmla="*/ 4 w 30"/>
                <a:gd name="T21" fmla="*/ 34 h 34"/>
                <a:gd name="T22" fmla="*/ 1 w 30"/>
                <a:gd name="T23" fmla="*/ 33 h 34"/>
                <a:gd name="T24" fmla="*/ 0 w 30"/>
                <a:gd name="T25" fmla="*/ 30 h 34"/>
                <a:gd name="T26" fmla="*/ 0 w 30"/>
                <a:gd name="T27" fmla="*/ 28 h 34"/>
                <a:gd name="T28" fmla="*/ 0 w 30"/>
                <a:gd name="T29" fmla="*/ 25 h 34"/>
                <a:gd name="T30" fmla="*/ 1 w 30"/>
                <a:gd name="T31" fmla="*/ 24 h 34"/>
                <a:gd name="T32" fmla="*/ 18 w 30"/>
                <a:gd name="T33" fmla="*/ 2 h 34"/>
                <a:gd name="T34" fmla="*/ 21 w 30"/>
                <a:gd name="T35" fmla="*/ 0 h 34"/>
                <a:gd name="T36" fmla="*/ 24 w 30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4">
                  <a:moveTo>
                    <a:pt x="24" y="0"/>
                  </a:move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9" y="11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42">
              <a:extLst>
                <a:ext uri="{FF2B5EF4-FFF2-40B4-BE49-F238E27FC236}">
                  <a16:creationId xmlns:a16="http://schemas.microsoft.com/office/drawing/2014/main" id="{A278185E-4544-4CE0-B7FA-B08EF07B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1" y="3219450"/>
              <a:ext cx="50800" cy="55563"/>
            </a:xfrm>
            <a:custGeom>
              <a:avLst/>
              <a:gdLst>
                <a:gd name="T0" fmla="*/ 24 w 32"/>
                <a:gd name="T1" fmla="*/ 0 h 35"/>
                <a:gd name="T2" fmla="*/ 27 w 32"/>
                <a:gd name="T3" fmla="*/ 0 h 35"/>
                <a:gd name="T4" fmla="*/ 30 w 32"/>
                <a:gd name="T5" fmla="*/ 1 h 35"/>
                <a:gd name="T6" fmla="*/ 31 w 32"/>
                <a:gd name="T7" fmla="*/ 4 h 35"/>
                <a:gd name="T8" fmla="*/ 32 w 32"/>
                <a:gd name="T9" fmla="*/ 6 h 35"/>
                <a:gd name="T10" fmla="*/ 31 w 32"/>
                <a:gd name="T11" fmla="*/ 9 h 35"/>
                <a:gd name="T12" fmla="*/ 30 w 32"/>
                <a:gd name="T13" fmla="*/ 10 h 35"/>
                <a:gd name="T14" fmla="*/ 11 w 32"/>
                <a:gd name="T15" fmla="*/ 33 h 35"/>
                <a:gd name="T16" fmla="*/ 9 w 32"/>
                <a:gd name="T17" fmla="*/ 35 h 35"/>
                <a:gd name="T18" fmla="*/ 6 w 32"/>
                <a:gd name="T19" fmla="*/ 35 h 35"/>
                <a:gd name="T20" fmla="*/ 5 w 32"/>
                <a:gd name="T21" fmla="*/ 35 h 35"/>
                <a:gd name="T22" fmla="*/ 2 w 32"/>
                <a:gd name="T23" fmla="*/ 34 h 35"/>
                <a:gd name="T24" fmla="*/ 1 w 32"/>
                <a:gd name="T25" fmla="*/ 33 h 35"/>
                <a:gd name="T26" fmla="*/ 0 w 32"/>
                <a:gd name="T27" fmla="*/ 30 h 35"/>
                <a:gd name="T28" fmla="*/ 1 w 32"/>
                <a:gd name="T29" fmla="*/ 27 h 35"/>
                <a:gd name="T30" fmla="*/ 1 w 32"/>
                <a:gd name="T31" fmla="*/ 25 h 35"/>
                <a:gd name="T32" fmla="*/ 21 w 32"/>
                <a:gd name="T33" fmla="*/ 2 h 35"/>
                <a:gd name="T34" fmla="*/ 22 w 32"/>
                <a:gd name="T35" fmla="*/ 1 h 35"/>
                <a:gd name="T36" fmla="*/ 24 w 32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5">
                  <a:moveTo>
                    <a:pt x="24" y="0"/>
                  </a:moveTo>
                  <a:lnTo>
                    <a:pt x="27" y="0"/>
                  </a:lnTo>
                  <a:lnTo>
                    <a:pt x="30" y="1"/>
                  </a:lnTo>
                  <a:lnTo>
                    <a:pt x="31" y="4"/>
                  </a:lnTo>
                  <a:lnTo>
                    <a:pt x="32" y="6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843">
              <a:extLst>
                <a:ext uri="{FF2B5EF4-FFF2-40B4-BE49-F238E27FC236}">
                  <a16:creationId xmlns:a16="http://schemas.microsoft.com/office/drawing/2014/main" id="{0D3AF99A-0E0B-4606-8A65-04892B5F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3255963"/>
              <a:ext cx="36513" cy="65088"/>
            </a:xfrm>
            <a:custGeom>
              <a:avLst/>
              <a:gdLst>
                <a:gd name="T0" fmla="*/ 16 w 23"/>
                <a:gd name="T1" fmla="*/ 0 h 41"/>
                <a:gd name="T2" fmla="*/ 19 w 23"/>
                <a:gd name="T3" fmla="*/ 0 h 41"/>
                <a:gd name="T4" fmla="*/ 21 w 23"/>
                <a:gd name="T5" fmla="*/ 2 h 41"/>
                <a:gd name="T6" fmla="*/ 23 w 23"/>
                <a:gd name="T7" fmla="*/ 4 h 41"/>
                <a:gd name="T8" fmla="*/ 23 w 23"/>
                <a:gd name="T9" fmla="*/ 7 h 41"/>
                <a:gd name="T10" fmla="*/ 23 w 23"/>
                <a:gd name="T11" fmla="*/ 10 h 41"/>
                <a:gd name="T12" fmla="*/ 12 w 23"/>
                <a:gd name="T13" fmla="*/ 37 h 41"/>
                <a:gd name="T14" fmla="*/ 11 w 23"/>
                <a:gd name="T15" fmla="*/ 38 h 41"/>
                <a:gd name="T16" fmla="*/ 10 w 23"/>
                <a:gd name="T17" fmla="*/ 40 h 41"/>
                <a:gd name="T18" fmla="*/ 7 w 23"/>
                <a:gd name="T19" fmla="*/ 41 h 41"/>
                <a:gd name="T20" fmla="*/ 4 w 23"/>
                <a:gd name="T21" fmla="*/ 41 h 41"/>
                <a:gd name="T22" fmla="*/ 2 w 23"/>
                <a:gd name="T23" fmla="*/ 40 h 41"/>
                <a:gd name="T24" fmla="*/ 0 w 23"/>
                <a:gd name="T25" fmla="*/ 37 h 41"/>
                <a:gd name="T26" fmla="*/ 0 w 23"/>
                <a:gd name="T27" fmla="*/ 34 h 41"/>
                <a:gd name="T28" fmla="*/ 0 w 23"/>
                <a:gd name="T29" fmla="*/ 32 h 41"/>
                <a:gd name="T30" fmla="*/ 11 w 23"/>
                <a:gd name="T31" fmla="*/ 4 h 41"/>
                <a:gd name="T32" fmla="*/ 12 w 23"/>
                <a:gd name="T33" fmla="*/ 3 h 41"/>
                <a:gd name="T34" fmla="*/ 13 w 23"/>
                <a:gd name="T35" fmla="*/ 0 h 41"/>
                <a:gd name="T36" fmla="*/ 16 w 23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1">
                  <a:moveTo>
                    <a:pt x="16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12" y="37"/>
                  </a:lnTo>
                  <a:lnTo>
                    <a:pt x="11" y="38"/>
                  </a:lnTo>
                  <a:lnTo>
                    <a:pt x="10" y="40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844">
              <a:extLst>
                <a:ext uri="{FF2B5EF4-FFF2-40B4-BE49-F238E27FC236}">
                  <a16:creationId xmlns:a16="http://schemas.microsoft.com/office/drawing/2014/main" id="{7EF5A321-3D78-489C-A072-04EA69C83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2814638"/>
              <a:ext cx="34925" cy="61913"/>
            </a:xfrm>
            <a:custGeom>
              <a:avLst/>
              <a:gdLst>
                <a:gd name="T0" fmla="*/ 15 w 22"/>
                <a:gd name="T1" fmla="*/ 0 h 39"/>
                <a:gd name="T2" fmla="*/ 18 w 22"/>
                <a:gd name="T3" fmla="*/ 0 h 39"/>
                <a:gd name="T4" fmla="*/ 19 w 22"/>
                <a:gd name="T5" fmla="*/ 1 h 39"/>
                <a:gd name="T6" fmla="*/ 20 w 22"/>
                <a:gd name="T7" fmla="*/ 3 h 39"/>
                <a:gd name="T8" fmla="*/ 22 w 22"/>
                <a:gd name="T9" fmla="*/ 6 h 39"/>
                <a:gd name="T10" fmla="*/ 22 w 22"/>
                <a:gd name="T11" fmla="*/ 9 h 39"/>
                <a:gd name="T12" fmla="*/ 11 w 22"/>
                <a:gd name="T13" fmla="*/ 35 h 39"/>
                <a:gd name="T14" fmla="*/ 10 w 22"/>
                <a:gd name="T15" fmla="*/ 36 h 39"/>
                <a:gd name="T16" fmla="*/ 9 w 22"/>
                <a:gd name="T17" fmla="*/ 37 h 39"/>
                <a:gd name="T18" fmla="*/ 6 w 22"/>
                <a:gd name="T19" fmla="*/ 39 h 39"/>
                <a:gd name="T20" fmla="*/ 3 w 22"/>
                <a:gd name="T21" fmla="*/ 39 h 39"/>
                <a:gd name="T22" fmla="*/ 1 w 22"/>
                <a:gd name="T23" fmla="*/ 36 h 39"/>
                <a:gd name="T24" fmla="*/ 0 w 22"/>
                <a:gd name="T25" fmla="*/ 35 h 39"/>
                <a:gd name="T26" fmla="*/ 0 w 22"/>
                <a:gd name="T27" fmla="*/ 32 h 39"/>
                <a:gd name="T28" fmla="*/ 0 w 22"/>
                <a:gd name="T29" fmla="*/ 30 h 39"/>
                <a:gd name="T30" fmla="*/ 9 w 22"/>
                <a:gd name="T31" fmla="*/ 3 h 39"/>
                <a:gd name="T32" fmla="*/ 10 w 22"/>
                <a:gd name="T33" fmla="*/ 2 h 39"/>
                <a:gd name="T34" fmla="*/ 13 w 22"/>
                <a:gd name="T35" fmla="*/ 0 h 39"/>
                <a:gd name="T36" fmla="*/ 15 w 22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9">
                  <a:moveTo>
                    <a:pt x="15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845">
              <a:extLst>
                <a:ext uri="{FF2B5EF4-FFF2-40B4-BE49-F238E27FC236}">
                  <a16:creationId xmlns:a16="http://schemas.microsoft.com/office/drawing/2014/main" id="{AF2709EC-95DF-4A0F-8FC8-0AB6BA356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1" y="2922588"/>
              <a:ext cx="77788" cy="76200"/>
            </a:xfrm>
            <a:custGeom>
              <a:avLst/>
              <a:gdLst>
                <a:gd name="T0" fmla="*/ 25 w 49"/>
                <a:gd name="T1" fmla="*/ 13 h 48"/>
                <a:gd name="T2" fmla="*/ 20 w 49"/>
                <a:gd name="T3" fmla="*/ 14 h 48"/>
                <a:gd name="T4" fmla="*/ 17 w 49"/>
                <a:gd name="T5" fmla="*/ 17 h 48"/>
                <a:gd name="T6" fmla="*/ 15 w 49"/>
                <a:gd name="T7" fmla="*/ 19 h 48"/>
                <a:gd name="T8" fmla="*/ 13 w 49"/>
                <a:gd name="T9" fmla="*/ 23 h 48"/>
                <a:gd name="T10" fmla="*/ 15 w 49"/>
                <a:gd name="T11" fmla="*/ 28 h 48"/>
                <a:gd name="T12" fmla="*/ 17 w 49"/>
                <a:gd name="T13" fmla="*/ 31 h 48"/>
                <a:gd name="T14" fmla="*/ 20 w 49"/>
                <a:gd name="T15" fmla="*/ 34 h 48"/>
                <a:gd name="T16" fmla="*/ 25 w 49"/>
                <a:gd name="T17" fmla="*/ 35 h 48"/>
                <a:gd name="T18" fmla="*/ 29 w 49"/>
                <a:gd name="T19" fmla="*/ 34 h 48"/>
                <a:gd name="T20" fmla="*/ 32 w 49"/>
                <a:gd name="T21" fmla="*/ 31 h 48"/>
                <a:gd name="T22" fmla="*/ 34 w 49"/>
                <a:gd name="T23" fmla="*/ 28 h 48"/>
                <a:gd name="T24" fmla="*/ 36 w 49"/>
                <a:gd name="T25" fmla="*/ 23 h 48"/>
                <a:gd name="T26" fmla="*/ 34 w 49"/>
                <a:gd name="T27" fmla="*/ 19 h 48"/>
                <a:gd name="T28" fmla="*/ 32 w 49"/>
                <a:gd name="T29" fmla="*/ 17 h 48"/>
                <a:gd name="T30" fmla="*/ 29 w 49"/>
                <a:gd name="T31" fmla="*/ 14 h 48"/>
                <a:gd name="T32" fmla="*/ 25 w 49"/>
                <a:gd name="T33" fmla="*/ 13 h 48"/>
                <a:gd name="T34" fmla="*/ 25 w 49"/>
                <a:gd name="T35" fmla="*/ 0 h 48"/>
                <a:gd name="T36" fmla="*/ 37 w 49"/>
                <a:gd name="T37" fmla="*/ 4 h 48"/>
                <a:gd name="T38" fmla="*/ 45 w 49"/>
                <a:gd name="T39" fmla="*/ 11 h 48"/>
                <a:gd name="T40" fmla="*/ 49 w 49"/>
                <a:gd name="T41" fmla="*/ 23 h 48"/>
                <a:gd name="T42" fmla="*/ 45 w 49"/>
                <a:gd name="T43" fmla="*/ 36 h 48"/>
                <a:gd name="T44" fmla="*/ 37 w 49"/>
                <a:gd name="T45" fmla="*/ 44 h 48"/>
                <a:gd name="T46" fmla="*/ 25 w 49"/>
                <a:gd name="T47" fmla="*/ 48 h 48"/>
                <a:gd name="T48" fmla="*/ 12 w 49"/>
                <a:gd name="T49" fmla="*/ 44 h 48"/>
                <a:gd name="T50" fmla="*/ 4 w 49"/>
                <a:gd name="T51" fmla="*/ 36 h 48"/>
                <a:gd name="T52" fmla="*/ 0 w 49"/>
                <a:gd name="T53" fmla="*/ 23 h 48"/>
                <a:gd name="T54" fmla="*/ 4 w 49"/>
                <a:gd name="T55" fmla="*/ 11 h 48"/>
                <a:gd name="T56" fmla="*/ 12 w 49"/>
                <a:gd name="T57" fmla="*/ 4 h 48"/>
                <a:gd name="T58" fmla="*/ 25 w 49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25" y="13"/>
                  </a:moveTo>
                  <a:lnTo>
                    <a:pt x="20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5" y="28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4" y="28"/>
                  </a:lnTo>
                  <a:lnTo>
                    <a:pt x="36" y="23"/>
                  </a:lnTo>
                  <a:lnTo>
                    <a:pt x="34" y="19"/>
                  </a:lnTo>
                  <a:lnTo>
                    <a:pt x="32" y="17"/>
                  </a:lnTo>
                  <a:lnTo>
                    <a:pt x="29" y="14"/>
                  </a:lnTo>
                  <a:lnTo>
                    <a:pt x="25" y="13"/>
                  </a:lnTo>
                  <a:close/>
                  <a:moveTo>
                    <a:pt x="25" y="0"/>
                  </a:moveTo>
                  <a:lnTo>
                    <a:pt x="37" y="4"/>
                  </a:lnTo>
                  <a:lnTo>
                    <a:pt x="45" y="11"/>
                  </a:lnTo>
                  <a:lnTo>
                    <a:pt x="49" y="23"/>
                  </a:lnTo>
                  <a:lnTo>
                    <a:pt x="45" y="36"/>
                  </a:lnTo>
                  <a:lnTo>
                    <a:pt x="37" y="44"/>
                  </a:lnTo>
                  <a:lnTo>
                    <a:pt x="25" y="48"/>
                  </a:lnTo>
                  <a:lnTo>
                    <a:pt x="12" y="44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4" y="11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846">
              <a:extLst>
                <a:ext uri="{FF2B5EF4-FFF2-40B4-BE49-F238E27FC236}">
                  <a16:creationId xmlns:a16="http://schemas.microsoft.com/office/drawing/2014/main" id="{A4CF5860-3F44-465D-8F38-16C95578D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6538" y="3065463"/>
              <a:ext cx="74613" cy="76200"/>
            </a:xfrm>
            <a:custGeom>
              <a:avLst/>
              <a:gdLst>
                <a:gd name="T0" fmla="*/ 24 w 47"/>
                <a:gd name="T1" fmla="*/ 13 h 48"/>
                <a:gd name="T2" fmla="*/ 20 w 47"/>
                <a:gd name="T3" fmla="*/ 14 h 48"/>
                <a:gd name="T4" fmla="*/ 16 w 47"/>
                <a:gd name="T5" fmla="*/ 17 h 48"/>
                <a:gd name="T6" fmla="*/ 13 w 47"/>
                <a:gd name="T7" fmla="*/ 20 h 48"/>
                <a:gd name="T8" fmla="*/ 13 w 47"/>
                <a:gd name="T9" fmla="*/ 25 h 48"/>
                <a:gd name="T10" fmla="*/ 13 w 47"/>
                <a:gd name="T11" fmla="*/ 29 h 48"/>
                <a:gd name="T12" fmla="*/ 16 w 47"/>
                <a:gd name="T13" fmla="*/ 31 h 48"/>
                <a:gd name="T14" fmla="*/ 20 w 47"/>
                <a:gd name="T15" fmla="*/ 34 h 48"/>
                <a:gd name="T16" fmla="*/ 24 w 47"/>
                <a:gd name="T17" fmla="*/ 35 h 48"/>
                <a:gd name="T18" fmla="*/ 28 w 47"/>
                <a:gd name="T19" fmla="*/ 34 h 48"/>
                <a:gd name="T20" fmla="*/ 31 w 47"/>
                <a:gd name="T21" fmla="*/ 31 h 48"/>
                <a:gd name="T22" fmla="*/ 34 w 47"/>
                <a:gd name="T23" fmla="*/ 29 h 48"/>
                <a:gd name="T24" fmla="*/ 34 w 47"/>
                <a:gd name="T25" fmla="*/ 25 h 48"/>
                <a:gd name="T26" fmla="*/ 34 w 47"/>
                <a:gd name="T27" fmla="*/ 20 h 48"/>
                <a:gd name="T28" fmla="*/ 31 w 47"/>
                <a:gd name="T29" fmla="*/ 17 h 48"/>
                <a:gd name="T30" fmla="*/ 28 w 47"/>
                <a:gd name="T31" fmla="*/ 14 h 48"/>
                <a:gd name="T32" fmla="*/ 24 w 47"/>
                <a:gd name="T33" fmla="*/ 13 h 48"/>
                <a:gd name="T34" fmla="*/ 24 w 47"/>
                <a:gd name="T35" fmla="*/ 0 h 48"/>
                <a:gd name="T36" fmla="*/ 35 w 47"/>
                <a:gd name="T37" fmla="*/ 4 h 48"/>
                <a:gd name="T38" fmla="*/ 45 w 47"/>
                <a:gd name="T39" fmla="*/ 12 h 48"/>
                <a:gd name="T40" fmla="*/ 47 w 47"/>
                <a:gd name="T41" fmla="*/ 25 h 48"/>
                <a:gd name="T42" fmla="*/ 45 w 47"/>
                <a:gd name="T43" fmla="*/ 37 h 48"/>
                <a:gd name="T44" fmla="*/ 35 w 47"/>
                <a:gd name="T45" fmla="*/ 44 h 48"/>
                <a:gd name="T46" fmla="*/ 24 w 47"/>
                <a:gd name="T47" fmla="*/ 48 h 48"/>
                <a:gd name="T48" fmla="*/ 12 w 47"/>
                <a:gd name="T49" fmla="*/ 44 h 48"/>
                <a:gd name="T50" fmla="*/ 3 w 47"/>
                <a:gd name="T51" fmla="*/ 37 h 48"/>
                <a:gd name="T52" fmla="*/ 0 w 47"/>
                <a:gd name="T53" fmla="*/ 25 h 48"/>
                <a:gd name="T54" fmla="*/ 3 w 47"/>
                <a:gd name="T55" fmla="*/ 12 h 48"/>
                <a:gd name="T56" fmla="*/ 12 w 47"/>
                <a:gd name="T57" fmla="*/ 4 h 48"/>
                <a:gd name="T58" fmla="*/ 24 w 47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8">
                  <a:moveTo>
                    <a:pt x="24" y="13"/>
                  </a:moveTo>
                  <a:lnTo>
                    <a:pt x="20" y="14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6" y="31"/>
                  </a:lnTo>
                  <a:lnTo>
                    <a:pt x="20" y="34"/>
                  </a:lnTo>
                  <a:lnTo>
                    <a:pt x="24" y="35"/>
                  </a:lnTo>
                  <a:lnTo>
                    <a:pt x="28" y="34"/>
                  </a:lnTo>
                  <a:lnTo>
                    <a:pt x="31" y="31"/>
                  </a:lnTo>
                  <a:lnTo>
                    <a:pt x="34" y="29"/>
                  </a:lnTo>
                  <a:lnTo>
                    <a:pt x="34" y="25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8" y="14"/>
                  </a:lnTo>
                  <a:lnTo>
                    <a:pt x="24" y="13"/>
                  </a:lnTo>
                  <a:close/>
                  <a:moveTo>
                    <a:pt x="24" y="0"/>
                  </a:moveTo>
                  <a:lnTo>
                    <a:pt x="35" y="4"/>
                  </a:lnTo>
                  <a:lnTo>
                    <a:pt x="45" y="12"/>
                  </a:lnTo>
                  <a:lnTo>
                    <a:pt x="47" y="25"/>
                  </a:lnTo>
                  <a:lnTo>
                    <a:pt x="45" y="37"/>
                  </a:lnTo>
                  <a:lnTo>
                    <a:pt x="35" y="44"/>
                  </a:lnTo>
                  <a:lnTo>
                    <a:pt x="24" y="48"/>
                  </a:lnTo>
                  <a:lnTo>
                    <a:pt x="12" y="44"/>
                  </a:lnTo>
                  <a:lnTo>
                    <a:pt x="3" y="37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847">
              <a:extLst>
                <a:ext uri="{FF2B5EF4-FFF2-40B4-BE49-F238E27FC236}">
                  <a16:creationId xmlns:a16="http://schemas.microsoft.com/office/drawing/2014/main" id="{234B61AB-D2A6-4A66-882F-F065611DA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9563" y="2987675"/>
              <a:ext cx="74613" cy="77788"/>
            </a:xfrm>
            <a:custGeom>
              <a:avLst/>
              <a:gdLst>
                <a:gd name="T0" fmla="*/ 23 w 47"/>
                <a:gd name="T1" fmla="*/ 14 h 49"/>
                <a:gd name="T2" fmla="*/ 20 w 47"/>
                <a:gd name="T3" fmla="*/ 15 h 49"/>
                <a:gd name="T4" fmla="*/ 16 w 47"/>
                <a:gd name="T5" fmla="*/ 16 h 49"/>
                <a:gd name="T6" fmla="*/ 13 w 47"/>
                <a:gd name="T7" fmla="*/ 20 h 49"/>
                <a:gd name="T8" fmla="*/ 13 w 47"/>
                <a:gd name="T9" fmla="*/ 24 h 49"/>
                <a:gd name="T10" fmla="*/ 13 w 47"/>
                <a:gd name="T11" fmla="*/ 28 h 49"/>
                <a:gd name="T12" fmla="*/ 16 w 47"/>
                <a:gd name="T13" fmla="*/ 32 h 49"/>
                <a:gd name="T14" fmla="*/ 20 w 47"/>
                <a:gd name="T15" fmla="*/ 35 h 49"/>
                <a:gd name="T16" fmla="*/ 23 w 47"/>
                <a:gd name="T17" fmla="*/ 35 h 49"/>
                <a:gd name="T18" fmla="*/ 27 w 47"/>
                <a:gd name="T19" fmla="*/ 35 h 49"/>
                <a:gd name="T20" fmla="*/ 31 w 47"/>
                <a:gd name="T21" fmla="*/ 32 h 49"/>
                <a:gd name="T22" fmla="*/ 34 w 47"/>
                <a:gd name="T23" fmla="*/ 28 h 49"/>
                <a:gd name="T24" fmla="*/ 34 w 47"/>
                <a:gd name="T25" fmla="*/ 24 h 49"/>
                <a:gd name="T26" fmla="*/ 34 w 47"/>
                <a:gd name="T27" fmla="*/ 20 h 49"/>
                <a:gd name="T28" fmla="*/ 31 w 47"/>
                <a:gd name="T29" fmla="*/ 16 h 49"/>
                <a:gd name="T30" fmla="*/ 27 w 47"/>
                <a:gd name="T31" fmla="*/ 15 h 49"/>
                <a:gd name="T32" fmla="*/ 23 w 47"/>
                <a:gd name="T33" fmla="*/ 14 h 49"/>
                <a:gd name="T34" fmla="*/ 23 w 47"/>
                <a:gd name="T35" fmla="*/ 0 h 49"/>
                <a:gd name="T36" fmla="*/ 35 w 47"/>
                <a:gd name="T37" fmla="*/ 3 h 49"/>
                <a:gd name="T38" fmla="*/ 44 w 47"/>
                <a:gd name="T39" fmla="*/ 12 h 49"/>
                <a:gd name="T40" fmla="*/ 47 w 47"/>
                <a:gd name="T41" fmla="*/ 24 h 49"/>
                <a:gd name="T42" fmla="*/ 44 w 47"/>
                <a:gd name="T43" fmla="*/ 36 h 49"/>
                <a:gd name="T44" fmla="*/ 35 w 47"/>
                <a:gd name="T45" fmla="*/ 45 h 49"/>
                <a:gd name="T46" fmla="*/ 23 w 47"/>
                <a:gd name="T47" fmla="*/ 49 h 49"/>
                <a:gd name="T48" fmla="*/ 12 w 47"/>
                <a:gd name="T49" fmla="*/ 45 h 49"/>
                <a:gd name="T50" fmla="*/ 3 w 47"/>
                <a:gd name="T51" fmla="*/ 36 h 49"/>
                <a:gd name="T52" fmla="*/ 0 w 47"/>
                <a:gd name="T53" fmla="*/ 24 h 49"/>
                <a:gd name="T54" fmla="*/ 3 w 47"/>
                <a:gd name="T55" fmla="*/ 12 h 49"/>
                <a:gd name="T56" fmla="*/ 12 w 47"/>
                <a:gd name="T57" fmla="*/ 3 h 49"/>
                <a:gd name="T58" fmla="*/ 23 w 47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9">
                  <a:moveTo>
                    <a:pt x="23" y="14"/>
                  </a:moveTo>
                  <a:lnTo>
                    <a:pt x="20" y="15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1" y="16"/>
                  </a:lnTo>
                  <a:lnTo>
                    <a:pt x="27" y="15"/>
                  </a:lnTo>
                  <a:lnTo>
                    <a:pt x="23" y="14"/>
                  </a:lnTo>
                  <a:close/>
                  <a:moveTo>
                    <a:pt x="23" y="0"/>
                  </a:moveTo>
                  <a:lnTo>
                    <a:pt x="35" y="3"/>
                  </a:lnTo>
                  <a:lnTo>
                    <a:pt x="44" y="12"/>
                  </a:lnTo>
                  <a:lnTo>
                    <a:pt x="47" y="24"/>
                  </a:lnTo>
                  <a:lnTo>
                    <a:pt x="44" y="36"/>
                  </a:lnTo>
                  <a:lnTo>
                    <a:pt x="35" y="45"/>
                  </a:lnTo>
                  <a:lnTo>
                    <a:pt x="23" y="49"/>
                  </a:lnTo>
                  <a:lnTo>
                    <a:pt x="12" y="45"/>
                  </a:lnTo>
                  <a:lnTo>
                    <a:pt x="3" y="36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48">
              <a:extLst>
                <a:ext uri="{FF2B5EF4-FFF2-40B4-BE49-F238E27FC236}">
                  <a16:creationId xmlns:a16="http://schemas.microsoft.com/office/drawing/2014/main" id="{82FDE913-B210-4251-89A7-0CC5C673F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9576" y="3065463"/>
              <a:ext cx="76200" cy="76200"/>
            </a:xfrm>
            <a:custGeom>
              <a:avLst/>
              <a:gdLst>
                <a:gd name="T0" fmla="*/ 25 w 48"/>
                <a:gd name="T1" fmla="*/ 13 h 48"/>
                <a:gd name="T2" fmla="*/ 19 w 48"/>
                <a:gd name="T3" fmla="*/ 14 h 48"/>
                <a:gd name="T4" fmla="*/ 17 w 48"/>
                <a:gd name="T5" fmla="*/ 17 h 48"/>
                <a:gd name="T6" fmla="*/ 14 w 48"/>
                <a:gd name="T7" fmla="*/ 21 h 48"/>
                <a:gd name="T8" fmla="*/ 13 w 48"/>
                <a:gd name="T9" fmla="*/ 25 h 48"/>
                <a:gd name="T10" fmla="*/ 14 w 48"/>
                <a:gd name="T11" fmla="*/ 29 h 48"/>
                <a:gd name="T12" fmla="*/ 17 w 48"/>
                <a:gd name="T13" fmla="*/ 33 h 48"/>
                <a:gd name="T14" fmla="*/ 19 w 48"/>
                <a:gd name="T15" fmla="*/ 34 h 48"/>
                <a:gd name="T16" fmla="*/ 25 w 48"/>
                <a:gd name="T17" fmla="*/ 35 h 48"/>
                <a:gd name="T18" fmla="*/ 29 w 48"/>
                <a:gd name="T19" fmla="*/ 34 h 48"/>
                <a:gd name="T20" fmla="*/ 33 w 48"/>
                <a:gd name="T21" fmla="*/ 33 h 48"/>
                <a:gd name="T22" fmla="*/ 34 w 48"/>
                <a:gd name="T23" fmla="*/ 29 h 48"/>
                <a:gd name="T24" fmla="*/ 35 w 48"/>
                <a:gd name="T25" fmla="*/ 25 h 48"/>
                <a:gd name="T26" fmla="*/ 34 w 48"/>
                <a:gd name="T27" fmla="*/ 21 h 48"/>
                <a:gd name="T28" fmla="*/ 33 w 48"/>
                <a:gd name="T29" fmla="*/ 17 h 48"/>
                <a:gd name="T30" fmla="*/ 29 w 48"/>
                <a:gd name="T31" fmla="*/ 14 h 48"/>
                <a:gd name="T32" fmla="*/ 25 w 48"/>
                <a:gd name="T33" fmla="*/ 13 h 48"/>
                <a:gd name="T34" fmla="*/ 25 w 48"/>
                <a:gd name="T35" fmla="*/ 0 h 48"/>
                <a:gd name="T36" fmla="*/ 36 w 48"/>
                <a:gd name="T37" fmla="*/ 4 h 48"/>
                <a:gd name="T38" fmla="*/ 46 w 48"/>
                <a:gd name="T39" fmla="*/ 12 h 48"/>
                <a:gd name="T40" fmla="*/ 48 w 48"/>
                <a:gd name="T41" fmla="*/ 25 h 48"/>
                <a:gd name="T42" fmla="*/ 46 w 48"/>
                <a:gd name="T43" fmla="*/ 37 h 48"/>
                <a:gd name="T44" fmla="*/ 36 w 48"/>
                <a:gd name="T45" fmla="*/ 46 h 48"/>
                <a:gd name="T46" fmla="*/ 25 w 48"/>
                <a:gd name="T47" fmla="*/ 48 h 48"/>
                <a:gd name="T48" fmla="*/ 12 w 48"/>
                <a:gd name="T49" fmla="*/ 46 h 48"/>
                <a:gd name="T50" fmla="*/ 4 w 48"/>
                <a:gd name="T51" fmla="*/ 37 h 48"/>
                <a:gd name="T52" fmla="*/ 0 w 48"/>
                <a:gd name="T53" fmla="*/ 25 h 48"/>
                <a:gd name="T54" fmla="*/ 4 w 48"/>
                <a:gd name="T55" fmla="*/ 12 h 48"/>
                <a:gd name="T56" fmla="*/ 12 w 48"/>
                <a:gd name="T57" fmla="*/ 4 h 48"/>
                <a:gd name="T58" fmla="*/ 25 w 48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48">
                  <a:moveTo>
                    <a:pt x="25" y="13"/>
                  </a:moveTo>
                  <a:lnTo>
                    <a:pt x="19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3" y="25"/>
                  </a:lnTo>
                  <a:lnTo>
                    <a:pt x="14" y="29"/>
                  </a:lnTo>
                  <a:lnTo>
                    <a:pt x="17" y="33"/>
                  </a:lnTo>
                  <a:lnTo>
                    <a:pt x="19" y="34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3" y="33"/>
                  </a:lnTo>
                  <a:lnTo>
                    <a:pt x="34" y="29"/>
                  </a:lnTo>
                  <a:lnTo>
                    <a:pt x="35" y="25"/>
                  </a:lnTo>
                  <a:lnTo>
                    <a:pt x="34" y="21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3"/>
                  </a:lnTo>
                  <a:close/>
                  <a:moveTo>
                    <a:pt x="25" y="0"/>
                  </a:moveTo>
                  <a:lnTo>
                    <a:pt x="36" y="4"/>
                  </a:lnTo>
                  <a:lnTo>
                    <a:pt x="46" y="12"/>
                  </a:lnTo>
                  <a:lnTo>
                    <a:pt x="48" y="25"/>
                  </a:lnTo>
                  <a:lnTo>
                    <a:pt x="46" y="37"/>
                  </a:lnTo>
                  <a:lnTo>
                    <a:pt x="36" y="46"/>
                  </a:lnTo>
                  <a:lnTo>
                    <a:pt x="25" y="48"/>
                  </a:lnTo>
                  <a:lnTo>
                    <a:pt x="12" y="46"/>
                  </a:lnTo>
                  <a:lnTo>
                    <a:pt x="4" y="37"/>
                  </a:lnTo>
                  <a:lnTo>
                    <a:pt x="0" y="25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849">
              <a:extLst>
                <a:ext uri="{FF2B5EF4-FFF2-40B4-BE49-F238E27FC236}">
                  <a16:creationId xmlns:a16="http://schemas.microsoft.com/office/drawing/2014/main" id="{117353EF-0C34-4DBD-A7B6-CE19BD817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6551" y="3135313"/>
              <a:ext cx="76200" cy="76200"/>
            </a:xfrm>
            <a:custGeom>
              <a:avLst/>
              <a:gdLst>
                <a:gd name="T0" fmla="*/ 24 w 48"/>
                <a:gd name="T1" fmla="*/ 14 h 48"/>
                <a:gd name="T2" fmla="*/ 20 w 48"/>
                <a:gd name="T3" fmla="*/ 15 h 48"/>
                <a:gd name="T4" fmla="*/ 16 w 48"/>
                <a:gd name="T5" fmla="*/ 16 h 48"/>
                <a:gd name="T6" fmla="*/ 14 w 48"/>
                <a:gd name="T7" fmla="*/ 20 h 48"/>
                <a:gd name="T8" fmla="*/ 13 w 48"/>
                <a:gd name="T9" fmla="*/ 24 h 48"/>
                <a:gd name="T10" fmla="*/ 14 w 48"/>
                <a:gd name="T11" fmla="*/ 28 h 48"/>
                <a:gd name="T12" fmla="*/ 16 w 48"/>
                <a:gd name="T13" fmla="*/ 32 h 48"/>
                <a:gd name="T14" fmla="*/ 20 w 48"/>
                <a:gd name="T15" fmla="*/ 34 h 48"/>
                <a:gd name="T16" fmla="*/ 24 w 48"/>
                <a:gd name="T17" fmla="*/ 34 h 48"/>
                <a:gd name="T18" fmla="*/ 29 w 48"/>
                <a:gd name="T19" fmla="*/ 34 h 48"/>
                <a:gd name="T20" fmla="*/ 31 w 48"/>
                <a:gd name="T21" fmla="*/ 32 h 48"/>
                <a:gd name="T22" fmla="*/ 34 w 48"/>
                <a:gd name="T23" fmla="*/ 28 h 48"/>
                <a:gd name="T24" fmla="*/ 35 w 48"/>
                <a:gd name="T25" fmla="*/ 24 h 48"/>
                <a:gd name="T26" fmla="*/ 34 w 48"/>
                <a:gd name="T27" fmla="*/ 20 h 48"/>
                <a:gd name="T28" fmla="*/ 31 w 48"/>
                <a:gd name="T29" fmla="*/ 16 h 48"/>
                <a:gd name="T30" fmla="*/ 29 w 48"/>
                <a:gd name="T31" fmla="*/ 15 h 48"/>
                <a:gd name="T32" fmla="*/ 24 w 48"/>
                <a:gd name="T33" fmla="*/ 14 h 48"/>
                <a:gd name="T34" fmla="*/ 24 w 48"/>
                <a:gd name="T35" fmla="*/ 0 h 48"/>
                <a:gd name="T36" fmla="*/ 37 w 48"/>
                <a:gd name="T37" fmla="*/ 3 h 48"/>
                <a:gd name="T38" fmla="*/ 44 w 48"/>
                <a:gd name="T39" fmla="*/ 12 h 48"/>
                <a:gd name="T40" fmla="*/ 48 w 48"/>
                <a:gd name="T41" fmla="*/ 24 h 48"/>
                <a:gd name="T42" fmla="*/ 44 w 48"/>
                <a:gd name="T43" fmla="*/ 36 h 48"/>
                <a:gd name="T44" fmla="*/ 37 w 48"/>
                <a:gd name="T45" fmla="*/ 45 h 48"/>
                <a:gd name="T46" fmla="*/ 24 w 48"/>
                <a:gd name="T47" fmla="*/ 48 h 48"/>
                <a:gd name="T48" fmla="*/ 12 w 48"/>
                <a:gd name="T49" fmla="*/ 45 h 48"/>
                <a:gd name="T50" fmla="*/ 3 w 48"/>
                <a:gd name="T51" fmla="*/ 36 h 48"/>
                <a:gd name="T52" fmla="*/ 0 w 48"/>
                <a:gd name="T53" fmla="*/ 24 h 48"/>
                <a:gd name="T54" fmla="*/ 3 w 48"/>
                <a:gd name="T55" fmla="*/ 12 h 48"/>
                <a:gd name="T56" fmla="*/ 12 w 48"/>
                <a:gd name="T57" fmla="*/ 3 h 48"/>
                <a:gd name="T58" fmla="*/ 24 w 48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48">
                  <a:moveTo>
                    <a:pt x="24" y="14"/>
                  </a:moveTo>
                  <a:lnTo>
                    <a:pt x="20" y="15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3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4" y="28"/>
                  </a:lnTo>
                  <a:lnTo>
                    <a:pt x="35" y="24"/>
                  </a:lnTo>
                  <a:lnTo>
                    <a:pt x="34" y="20"/>
                  </a:lnTo>
                  <a:lnTo>
                    <a:pt x="31" y="16"/>
                  </a:lnTo>
                  <a:lnTo>
                    <a:pt x="29" y="15"/>
                  </a:lnTo>
                  <a:lnTo>
                    <a:pt x="24" y="14"/>
                  </a:lnTo>
                  <a:close/>
                  <a:moveTo>
                    <a:pt x="24" y="0"/>
                  </a:moveTo>
                  <a:lnTo>
                    <a:pt x="37" y="3"/>
                  </a:lnTo>
                  <a:lnTo>
                    <a:pt x="44" y="12"/>
                  </a:lnTo>
                  <a:lnTo>
                    <a:pt x="48" y="24"/>
                  </a:lnTo>
                  <a:lnTo>
                    <a:pt x="44" y="36"/>
                  </a:lnTo>
                  <a:lnTo>
                    <a:pt x="37" y="45"/>
                  </a:lnTo>
                  <a:lnTo>
                    <a:pt x="24" y="48"/>
                  </a:lnTo>
                  <a:lnTo>
                    <a:pt x="12" y="45"/>
                  </a:lnTo>
                  <a:lnTo>
                    <a:pt x="3" y="36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12" y="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850">
              <a:extLst>
                <a:ext uri="{FF2B5EF4-FFF2-40B4-BE49-F238E27FC236}">
                  <a16:creationId xmlns:a16="http://schemas.microsoft.com/office/drawing/2014/main" id="{ED3E6ED8-16CE-4C90-B8FA-5A487EB1E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0663" y="3162300"/>
              <a:ext cx="74613" cy="77788"/>
            </a:xfrm>
            <a:custGeom>
              <a:avLst/>
              <a:gdLst>
                <a:gd name="T0" fmla="*/ 23 w 47"/>
                <a:gd name="T1" fmla="*/ 14 h 49"/>
                <a:gd name="T2" fmla="*/ 19 w 47"/>
                <a:gd name="T3" fmla="*/ 15 h 49"/>
                <a:gd name="T4" fmla="*/ 15 w 47"/>
                <a:gd name="T5" fmla="*/ 17 h 49"/>
                <a:gd name="T6" fmla="*/ 13 w 47"/>
                <a:gd name="T7" fmla="*/ 20 h 49"/>
                <a:gd name="T8" fmla="*/ 13 w 47"/>
                <a:gd name="T9" fmla="*/ 24 h 49"/>
                <a:gd name="T10" fmla="*/ 13 w 47"/>
                <a:gd name="T11" fmla="*/ 29 h 49"/>
                <a:gd name="T12" fmla="*/ 15 w 47"/>
                <a:gd name="T13" fmla="*/ 32 h 49"/>
                <a:gd name="T14" fmla="*/ 19 w 47"/>
                <a:gd name="T15" fmla="*/ 34 h 49"/>
                <a:gd name="T16" fmla="*/ 23 w 47"/>
                <a:gd name="T17" fmla="*/ 36 h 49"/>
                <a:gd name="T18" fmla="*/ 27 w 47"/>
                <a:gd name="T19" fmla="*/ 34 h 49"/>
                <a:gd name="T20" fmla="*/ 31 w 47"/>
                <a:gd name="T21" fmla="*/ 32 h 49"/>
                <a:gd name="T22" fmla="*/ 34 w 47"/>
                <a:gd name="T23" fmla="*/ 29 h 49"/>
                <a:gd name="T24" fmla="*/ 34 w 47"/>
                <a:gd name="T25" fmla="*/ 24 h 49"/>
                <a:gd name="T26" fmla="*/ 34 w 47"/>
                <a:gd name="T27" fmla="*/ 20 h 49"/>
                <a:gd name="T28" fmla="*/ 31 w 47"/>
                <a:gd name="T29" fmla="*/ 17 h 49"/>
                <a:gd name="T30" fmla="*/ 27 w 47"/>
                <a:gd name="T31" fmla="*/ 15 h 49"/>
                <a:gd name="T32" fmla="*/ 23 w 47"/>
                <a:gd name="T33" fmla="*/ 14 h 49"/>
                <a:gd name="T34" fmla="*/ 23 w 47"/>
                <a:gd name="T35" fmla="*/ 0 h 49"/>
                <a:gd name="T36" fmla="*/ 35 w 47"/>
                <a:gd name="T37" fmla="*/ 4 h 49"/>
                <a:gd name="T38" fmla="*/ 44 w 47"/>
                <a:gd name="T39" fmla="*/ 12 h 49"/>
                <a:gd name="T40" fmla="*/ 47 w 47"/>
                <a:gd name="T41" fmla="*/ 24 h 49"/>
                <a:gd name="T42" fmla="*/ 44 w 47"/>
                <a:gd name="T43" fmla="*/ 37 h 49"/>
                <a:gd name="T44" fmla="*/ 35 w 47"/>
                <a:gd name="T45" fmla="*/ 45 h 49"/>
                <a:gd name="T46" fmla="*/ 23 w 47"/>
                <a:gd name="T47" fmla="*/ 49 h 49"/>
                <a:gd name="T48" fmla="*/ 11 w 47"/>
                <a:gd name="T49" fmla="*/ 45 h 49"/>
                <a:gd name="T50" fmla="*/ 2 w 47"/>
                <a:gd name="T51" fmla="*/ 37 h 49"/>
                <a:gd name="T52" fmla="*/ 0 w 47"/>
                <a:gd name="T53" fmla="*/ 24 h 49"/>
                <a:gd name="T54" fmla="*/ 2 w 47"/>
                <a:gd name="T55" fmla="*/ 12 h 49"/>
                <a:gd name="T56" fmla="*/ 11 w 47"/>
                <a:gd name="T57" fmla="*/ 4 h 49"/>
                <a:gd name="T58" fmla="*/ 23 w 47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9">
                  <a:moveTo>
                    <a:pt x="23" y="14"/>
                  </a:moveTo>
                  <a:lnTo>
                    <a:pt x="19" y="15"/>
                  </a:lnTo>
                  <a:lnTo>
                    <a:pt x="15" y="17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19" y="34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7" y="15"/>
                  </a:lnTo>
                  <a:lnTo>
                    <a:pt x="23" y="14"/>
                  </a:lnTo>
                  <a:close/>
                  <a:moveTo>
                    <a:pt x="23" y="0"/>
                  </a:moveTo>
                  <a:lnTo>
                    <a:pt x="35" y="4"/>
                  </a:lnTo>
                  <a:lnTo>
                    <a:pt x="44" y="12"/>
                  </a:lnTo>
                  <a:lnTo>
                    <a:pt x="47" y="24"/>
                  </a:lnTo>
                  <a:lnTo>
                    <a:pt x="44" y="37"/>
                  </a:lnTo>
                  <a:lnTo>
                    <a:pt x="35" y="45"/>
                  </a:lnTo>
                  <a:lnTo>
                    <a:pt x="23" y="49"/>
                  </a:lnTo>
                  <a:lnTo>
                    <a:pt x="11" y="45"/>
                  </a:lnTo>
                  <a:lnTo>
                    <a:pt x="2" y="37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11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851">
              <a:extLst>
                <a:ext uri="{FF2B5EF4-FFF2-40B4-BE49-F238E27FC236}">
                  <a16:creationId xmlns:a16="http://schemas.microsoft.com/office/drawing/2014/main" id="{C85B04D3-0F79-4034-8BE6-7299E8F1E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938" y="3014663"/>
              <a:ext cx="76200" cy="77788"/>
            </a:xfrm>
            <a:custGeom>
              <a:avLst/>
              <a:gdLst>
                <a:gd name="T0" fmla="*/ 25 w 48"/>
                <a:gd name="T1" fmla="*/ 14 h 49"/>
                <a:gd name="T2" fmla="*/ 20 w 48"/>
                <a:gd name="T3" fmla="*/ 15 h 49"/>
                <a:gd name="T4" fmla="*/ 17 w 48"/>
                <a:gd name="T5" fmla="*/ 18 h 49"/>
                <a:gd name="T6" fmla="*/ 14 w 48"/>
                <a:gd name="T7" fmla="*/ 20 h 49"/>
                <a:gd name="T8" fmla="*/ 13 w 48"/>
                <a:gd name="T9" fmla="*/ 24 h 49"/>
                <a:gd name="T10" fmla="*/ 14 w 48"/>
                <a:gd name="T11" fmla="*/ 29 h 49"/>
                <a:gd name="T12" fmla="*/ 17 w 48"/>
                <a:gd name="T13" fmla="*/ 32 h 49"/>
                <a:gd name="T14" fmla="*/ 20 w 48"/>
                <a:gd name="T15" fmla="*/ 35 h 49"/>
                <a:gd name="T16" fmla="*/ 25 w 48"/>
                <a:gd name="T17" fmla="*/ 36 h 49"/>
                <a:gd name="T18" fmla="*/ 29 w 48"/>
                <a:gd name="T19" fmla="*/ 35 h 49"/>
                <a:gd name="T20" fmla="*/ 31 w 48"/>
                <a:gd name="T21" fmla="*/ 32 h 49"/>
                <a:gd name="T22" fmla="*/ 34 w 48"/>
                <a:gd name="T23" fmla="*/ 29 h 49"/>
                <a:gd name="T24" fmla="*/ 35 w 48"/>
                <a:gd name="T25" fmla="*/ 24 h 49"/>
                <a:gd name="T26" fmla="*/ 34 w 48"/>
                <a:gd name="T27" fmla="*/ 20 h 49"/>
                <a:gd name="T28" fmla="*/ 31 w 48"/>
                <a:gd name="T29" fmla="*/ 18 h 49"/>
                <a:gd name="T30" fmla="*/ 29 w 48"/>
                <a:gd name="T31" fmla="*/ 15 h 49"/>
                <a:gd name="T32" fmla="*/ 25 w 48"/>
                <a:gd name="T33" fmla="*/ 14 h 49"/>
                <a:gd name="T34" fmla="*/ 25 w 48"/>
                <a:gd name="T35" fmla="*/ 0 h 49"/>
                <a:gd name="T36" fmla="*/ 37 w 48"/>
                <a:gd name="T37" fmla="*/ 4 h 49"/>
                <a:gd name="T38" fmla="*/ 44 w 48"/>
                <a:gd name="T39" fmla="*/ 12 h 49"/>
                <a:gd name="T40" fmla="*/ 48 w 48"/>
                <a:gd name="T41" fmla="*/ 24 h 49"/>
                <a:gd name="T42" fmla="*/ 44 w 48"/>
                <a:gd name="T43" fmla="*/ 37 h 49"/>
                <a:gd name="T44" fmla="*/ 37 w 48"/>
                <a:gd name="T45" fmla="*/ 45 h 49"/>
                <a:gd name="T46" fmla="*/ 25 w 48"/>
                <a:gd name="T47" fmla="*/ 49 h 49"/>
                <a:gd name="T48" fmla="*/ 12 w 48"/>
                <a:gd name="T49" fmla="*/ 45 h 49"/>
                <a:gd name="T50" fmla="*/ 4 w 48"/>
                <a:gd name="T51" fmla="*/ 37 h 49"/>
                <a:gd name="T52" fmla="*/ 0 w 48"/>
                <a:gd name="T53" fmla="*/ 24 h 49"/>
                <a:gd name="T54" fmla="*/ 4 w 48"/>
                <a:gd name="T55" fmla="*/ 12 h 49"/>
                <a:gd name="T56" fmla="*/ 12 w 48"/>
                <a:gd name="T57" fmla="*/ 4 h 49"/>
                <a:gd name="T58" fmla="*/ 25 w 48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49">
                  <a:moveTo>
                    <a:pt x="25" y="14"/>
                  </a:moveTo>
                  <a:lnTo>
                    <a:pt x="20" y="15"/>
                  </a:lnTo>
                  <a:lnTo>
                    <a:pt x="17" y="18"/>
                  </a:lnTo>
                  <a:lnTo>
                    <a:pt x="14" y="20"/>
                  </a:lnTo>
                  <a:lnTo>
                    <a:pt x="13" y="24"/>
                  </a:lnTo>
                  <a:lnTo>
                    <a:pt x="14" y="29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5" y="36"/>
                  </a:lnTo>
                  <a:lnTo>
                    <a:pt x="29" y="35"/>
                  </a:lnTo>
                  <a:lnTo>
                    <a:pt x="31" y="32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34" y="20"/>
                  </a:lnTo>
                  <a:lnTo>
                    <a:pt x="31" y="18"/>
                  </a:lnTo>
                  <a:lnTo>
                    <a:pt x="29" y="15"/>
                  </a:lnTo>
                  <a:lnTo>
                    <a:pt x="25" y="14"/>
                  </a:lnTo>
                  <a:close/>
                  <a:moveTo>
                    <a:pt x="25" y="0"/>
                  </a:moveTo>
                  <a:lnTo>
                    <a:pt x="37" y="4"/>
                  </a:lnTo>
                  <a:lnTo>
                    <a:pt x="44" y="12"/>
                  </a:lnTo>
                  <a:lnTo>
                    <a:pt x="48" y="24"/>
                  </a:lnTo>
                  <a:lnTo>
                    <a:pt x="44" y="37"/>
                  </a:lnTo>
                  <a:lnTo>
                    <a:pt x="37" y="45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852">
              <a:extLst>
                <a:ext uri="{FF2B5EF4-FFF2-40B4-BE49-F238E27FC236}">
                  <a16:creationId xmlns:a16="http://schemas.microsoft.com/office/drawing/2014/main" id="{7CCE2A5E-B685-4C55-8E22-B80FF7C82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6551" y="2898775"/>
              <a:ext cx="76200" cy="77788"/>
            </a:xfrm>
            <a:custGeom>
              <a:avLst/>
              <a:gdLst>
                <a:gd name="T0" fmla="*/ 24 w 48"/>
                <a:gd name="T1" fmla="*/ 13 h 49"/>
                <a:gd name="T2" fmla="*/ 20 w 48"/>
                <a:gd name="T3" fmla="*/ 15 h 49"/>
                <a:gd name="T4" fmla="*/ 16 w 48"/>
                <a:gd name="T5" fmla="*/ 17 h 49"/>
                <a:gd name="T6" fmla="*/ 14 w 48"/>
                <a:gd name="T7" fmla="*/ 20 h 49"/>
                <a:gd name="T8" fmla="*/ 13 w 48"/>
                <a:gd name="T9" fmla="*/ 25 h 49"/>
                <a:gd name="T10" fmla="*/ 14 w 48"/>
                <a:gd name="T11" fmla="*/ 29 h 49"/>
                <a:gd name="T12" fmla="*/ 16 w 48"/>
                <a:gd name="T13" fmla="*/ 33 h 49"/>
                <a:gd name="T14" fmla="*/ 20 w 48"/>
                <a:gd name="T15" fmla="*/ 34 h 49"/>
                <a:gd name="T16" fmla="*/ 24 w 48"/>
                <a:gd name="T17" fmla="*/ 36 h 49"/>
                <a:gd name="T18" fmla="*/ 29 w 48"/>
                <a:gd name="T19" fmla="*/ 34 h 49"/>
                <a:gd name="T20" fmla="*/ 31 w 48"/>
                <a:gd name="T21" fmla="*/ 33 h 49"/>
                <a:gd name="T22" fmla="*/ 34 w 48"/>
                <a:gd name="T23" fmla="*/ 29 h 49"/>
                <a:gd name="T24" fmla="*/ 35 w 48"/>
                <a:gd name="T25" fmla="*/ 25 h 49"/>
                <a:gd name="T26" fmla="*/ 34 w 48"/>
                <a:gd name="T27" fmla="*/ 20 h 49"/>
                <a:gd name="T28" fmla="*/ 31 w 48"/>
                <a:gd name="T29" fmla="*/ 17 h 49"/>
                <a:gd name="T30" fmla="*/ 29 w 48"/>
                <a:gd name="T31" fmla="*/ 15 h 49"/>
                <a:gd name="T32" fmla="*/ 24 w 48"/>
                <a:gd name="T33" fmla="*/ 13 h 49"/>
                <a:gd name="T34" fmla="*/ 24 w 48"/>
                <a:gd name="T35" fmla="*/ 0 h 49"/>
                <a:gd name="T36" fmla="*/ 37 w 48"/>
                <a:gd name="T37" fmla="*/ 4 h 49"/>
                <a:gd name="T38" fmla="*/ 44 w 48"/>
                <a:gd name="T39" fmla="*/ 12 h 49"/>
                <a:gd name="T40" fmla="*/ 48 w 48"/>
                <a:gd name="T41" fmla="*/ 25 h 49"/>
                <a:gd name="T42" fmla="*/ 44 w 48"/>
                <a:gd name="T43" fmla="*/ 37 h 49"/>
                <a:gd name="T44" fmla="*/ 37 w 48"/>
                <a:gd name="T45" fmla="*/ 46 h 49"/>
                <a:gd name="T46" fmla="*/ 24 w 48"/>
                <a:gd name="T47" fmla="*/ 49 h 49"/>
                <a:gd name="T48" fmla="*/ 12 w 48"/>
                <a:gd name="T49" fmla="*/ 46 h 49"/>
                <a:gd name="T50" fmla="*/ 3 w 48"/>
                <a:gd name="T51" fmla="*/ 37 h 49"/>
                <a:gd name="T52" fmla="*/ 0 w 48"/>
                <a:gd name="T53" fmla="*/ 25 h 49"/>
                <a:gd name="T54" fmla="*/ 3 w 48"/>
                <a:gd name="T55" fmla="*/ 12 h 49"/>
                <a:gd name="T56" fmla="*/ 12 w 48"/>
                <a:gd name="T57" fmla="*/ 4 h 49"/>
                <a:gd name="T58" fmla="*/ 24 w 48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49">
                  <a:moveTo>
                    <a:pt x="24" y="13"/>
                  </a:moveTo>
                  <a:lnTo>
                    <a:pt x="20" y="15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20" y="34"/>
                  </a:lnTo>
                  <a:lnTo>
                    <a:pt x="24" y="36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4" y="29"/>
                  </a:lnTo>
                  <a:lnTo>
                    <a:pt x="35" y="25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4" y="13"/>
                  </a:lnTo>
                  <a:close/>
                  <a:moveTo>
                    <a:pt x="24" y="0"/>
                  </a:moveTo>
                  <a:lnTo>
                    <a:pt x="37" y="4"/>
                  </a:lnTo>
                  <a:lnTo>
                    <a:pt x="44" y="12"/>
                  </a:lnTo>
                  <a:lnTo>
                    <a:pt x="48" y="25"/>
                  </a:lnTo>
                  <a:lnTo>
                    <a:pt x="44" y="37"/>
                  </a:lnTo>
                  <a:lnTo>
                    <a:pt x="37" y="46"/>
                  </a:lnTo>
                  <a:lnTo>
                    <a:pt x="24" y="49"/>
                  </a:lnTo>
                  <a:lnTo>
                    <a:pt x="12" y="46"/>
                  </a:lnTo>
                  <a:lnTo>
                    <a:pt x="3" y="37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12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162F573-9A4F-4BF5-9526-7C73DD700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302"/>
          <a:stretch/>
        </p:blipFill>
        <p:spPr>
          <a:xfrm>
            <a:off x="4743478" y="2423522"/>
            <a:ext cx="2699916" cy="2572396"/>
          </a:xfrm>
          <a:prstGeom prst="rect">
            <a:avLst/>
          </a:prstGeom>
        </p:spPr>
      </p:pic>
      <p:pic>
        <p:nvPicPr>
          <p:cNvPr id="2052" name="Picture 4" descr="fidedivine: 25 Genial Deutschlandkarte Umrisskarte">
            <a:extLst>
              <a:ext uri="{FF2B5EF4-FFF2-40B4-BE49-F238E27FC236}">
                <a16:creationId xmlns:a16="http://schemas.microsoft.com/office/drawing/2014/main" id="{A20A74C9-84B8-4218-AF55-08C4BACF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" y="1709843"/>
            <a:ext cx="3672000" cy="39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142E3-14E7-4A96-84A3-7AEC1744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 zu Geburten in der Klinik während der Pandemie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53B75-0E97-4691-B432-DFF18F75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* </a:t>
            </a:r>
            <a:r>
              <a:rPr lang="en-GB" dirty="0">
                <a:hlinkClick r:id="rId7"/>
              </a:rPr>
              <a:t>https://www.destatis.de/DE/Themen/Gesellschaft-Umwelt/Bevoelkerung/Geburten/Tabellen/lebendgeborene-gestorbene.html;jsessionid=C35E76261E40DF389D31D8E1343564D3.live732</a:t>
            </a:r>
            <a:endParaRPr lang="en-GB" dirty="0"/>
          </a:p>
          <a:p>
            <a:r>
              <a:rPr lang="en-GB" dirty="0"/>
              <a:t>** </a:t>
            </a:r>
            <a:r>
              <a:rPr lang="en-GB" dirty="0">
                <a:hlinkClick r:id="rId8"/>
              </a:rPr>
              <a:t>https://www.destatis.de/DE/Presse/Pressemitteilungen/2021/03/PD21_149_126.html;jsessionid=06374A52633661133863F62BB87B1587.live721</a:t>
            </a:r>
            <a:endParaRPr lang="en-GB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357B0B-A978-B24E-B286-DE04F20459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400" b="1" dirty="0"/>
              <a:t>Die Situation in Deutschland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770.000 Geburten im Jahr 2020 in Deutschland*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Zwischen Dezember 2020 und Februar 2021 Geburtenplus von 1 % (im Rahmen üblicher Schwankungen)**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98 % der Entbindungen in Geburtskliniken</a:t>
            </a:r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59240-7272-2E44-AE9E-903E68FE09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de-DE" sz="1400" b="1" dirty="0"/>
              <a:t>Lotsenprogramme allgemein und das Programm Babylotse im Speziellen</a:t>
            </a:r>
          </a:p>
          <a:p>
            <a:endParaRPr lang="de-DE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Lotsendienste in Geburtskliniken nehmen potenzielle Bedarfe von jungen Familien wahr, klären diese ab, beraten und vermitteln wenn nötig in längerfristige Angebote der Frühen Hilfen.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Das Programm Babylotse erreicht in 71 Geburtskliniken in 8 Bundesländern insgesamt mehr als 16 % aller Geburten in Deutschland.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Ein Viertel der Babylotsen-Kliniken sind in katholischer Trägerschaft.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03364F-D87F-AB47-B715-94BDEAAEB53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1400" b="1" dirty="0"/>
              <a:t>Der Beginn der Pandemie in Deutschland im März 2020</a:t>
            </a:r>
          </a:p>
          <a:p>
            <a:endParaRPr lang="de-DE" sz="14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Allgemeine Kontaktbeschränkungen und viele daraus resultierende Einschränkungen im privaten und beruflichen Alltag aller Menschen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400" dirty="0"/>
              <a:t>Bezogen auf Geburtskliniken gab es beispielsweise Besuchsverbote für Partner, Geschwister und weitere Familienmitglieder und Kontakteinschränkungen unter den Wöchnerinnen.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0E4FBF-3064-439D-8CEB-3EFCDE477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DEC64-7454-4480-B662-21D9F9DF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Befragungsdesign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769DF2-55C6-4674-8B6C-0412910CF1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84359" y="1886073"/>
            <a:ext cx="1760400" cy="2280600"/>
          </a:xfrm>
        </p:spPr>
        <p:txBody>
          <a:bodyPr/>
          <a:lstStyle/>
          <a:p>
            <a:r>
              <a:rPr lang="de-DE" sz="1400" dirty="0"/>
              <a:t>80 Interviews mit (weiblichen) Babylotsinnen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6A199D-A44E-4FB4-9623-6EA39D0A4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2654" y="2332304"/>
            <a:ext cx="2524388" cy="634873"/>
          </a:xfrm>
        </p:spPr>
        <p:txBody>
          <a:bodyPr/>
          <a:lstStyle/>
          <a:p>
            <a:r>
              <a:rPr lang="de-DE" sz="1400" dirty="0"/>
              <a:t>31 Interviews mit Müttern, die um die Geburt ihres Kindes in der Zeit der Pandemie Kontakt zu einer Babylotsin hatten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237EE2-3502-4541-8C8F-62A859C445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37980" y="2337446"/>
            <a:ext cx="2230431" cy="1119549"/>
          </a:xfrm>
        </p:spPr>
        <p:txBody>
          <a:bodyPr/>
          <a:lstStyle/>
          <a:p>
            <a:r>
              <a:rPr lang="de-DE" sz="1400" dirty="0"/>
              <a:t>65 Interviews mit Müttern, die ebenfalls in der Zeit der Pandemie entbunden haben, jedoch ohne Kontakt zu einer </a:t>
            </a:r>
            <a:r>
              <a:rPr lang="de-DE" sz="1400" dirty="0" err="1"/>
              <a:t>Babylots_in</a:t>
            </a:r>
            <a:endParaRPr lang="de-DE" sz="1400" dirty="0"/>
          </a:p>
          <a:p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BAF6163D-4C5A-4AE4-BB04-E47E7EDEC2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6442" y="4805582"/>
            <a:ext cx="1760400" cy="634873"/>
          </a:xfrm>
        </p:spPr>
        <p:txBody>
          <a:bodyPr/>
          <a:lstStyle/>
          <a:p>
            <a:r>
              <a:rPr lang="de-DE" sz="1400" dirty="0"/>
              <a:t>35 Interviews mit Mitarbeitenden aus Babylotsen-Kliniken</a:t>
            </a:r>
          </a:p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204BEE1-1E32-49B7-B1A8-CE01FE41FE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41218" y="4751368"/>
            <a:ext cx="2433829" cy="1046749"/>
          </a:xfrm>
        </p:spPr>
        <p:txBody>
          <a:bodyPr/>
          <a:lstStyle/>
          <a:p>
            <a:r>
              <a:rPr lang="de-DE" sz="1400" dirty="0"/>
              <a:t>43 Interviews mit Personen, die zu Beginn der Pandemie noch keinen Lotsendienst in ihrer Klinik eingeführt hatten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2CCFF7D-1B89-4F01-9AAC-4342D5A396F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6619" y="5547248"/>
            <a:ext cx="2464004" cy="501739"/>
          </a:xfrm>
        </p:spPr>
        <p:txBody>
          <a:bodyPr/>
          <a:lstStyle/>
          <a:p>
            <a:r>
              <a:rPr lang="de-DE" sz="1400" dirty="0"/>
              <a:t>6 </a:t>
            </a:r>
            <a:r>
              <a:rPr lang="de-DE" sz="1400" dirty="0" err="1"/>
              <a:t>Expert_innen</a:t>
            </a:r>
            <a:r>
              <a:rPr lang="de-DE" sz="1400" dirty="0"/>
              <a:t>-Gespräche zur Einordnung der Ergebnisse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A57EDC-5921-4339-909A-B8095B73C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400" dirty="0"/>
              <a:t>Befragungszeitraum: Dezember 2020 bis April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02644ED-6EB5-460C-83CD-F4BC76273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302"/>
          <a:stretch/>
        </p:blipFill>
        <p:spPr>
          <a:xfrm>
            <a:off x="5358893" y="1031048"/>
            <a:ext cx="931709" cy="887704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4A2973FB-E101-4B8F-9E4A-0C27EF116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6" r="19446"/>
          <a:stretch/>
        </p:blipFill>
        <p:spPr>
          <a:xfrm>
            <a:off x="4392922" y="2544941"/>
            <a:ext cx="646832" cy="704561"/>
          </a:xfrm>
          <a:prstGeom prst="rect">
            <a:avLst/>
          </a:prstGeom>
        </p:spPr>
      </p:pic>
      <p:pic>
        <p:nvPicPr>
          <p:cNvPr id="19" name="Grafik 18" descr="Ein Bild, das Person, stehend, Mann, Personen enthält.&#10;&#10;Automatisch generierte Beschreibung">
            <a:extLst>
              <a:ext uri="{FF2B5EF4-FFF2-40B4-BE49-F238E27FC236}">
                <a16:creationId xmlns:a16="http://schemas.microsoft.com/office/drawing/2014/main" id="{F3C79100-1C9B-4FA8-B549-3575F70C3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901" y="4302705"/>
            <a:ext cx="1116691" cy="7432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03E3BB2-2A03-41C3-8A79-4876FC05E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107" t="-1785" r="-1042" b="1785"/>
          <a:stretch/>
        </p:blipFill>
        <p:spPr>
          <a:xfrm>
            <a:off x="2004642" y="3722821"/>
            <a:ext cx="903335" cy="887705"/>
          </a:xfrm>
          <a:prstGeom prst="ellipse">
            <a:avLst/>
          </a:prstGeom>
        </p:spPr>
      </p:pic>
      <p:pic>
        <p:nvPicPr>
          <p:cNvPr id="21" name="Grafik 20" descr="Ein Bild, das Person, stehend, Mann, Personen enthält.&#10;&#10;Automatisch generierte Beschreibung">
            <a:extLst>
              <a:ext uri="{FF2B5EF4-FFF2-40B4-BE49-F238E27FC236}">
                <a16:creationId xmlns:a16="http://schemas.microsoft.com/office/drawing/2014/main" id="{954BCA81-43B0-4D37-A3F2-3A9CE7DC1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387" y="4302704"/>
            <a:ext cx="1116691" cy="743297"/>
          </a:xfrm>
          <a:prstGeom prst="rect">
            <a:avLst/>
          </a:prstGeom>
        </p:spPr>
      </p:pic>
      <p:pic>
        <p:nvPicPr>
          <p:cNvPr id="23" name="Grafik 22" descr="Ein Bild, das Gebäude, Fenster, Tür enthält.&#10;&#10;Automatisch generierte Beschreibung">
            <a:extLst>
              <a:ext uri="{FF2B5EF4-FFF2-40B4-BE49-F238E27FC236}">
                <a16:creationId xmlns:a16="http://schemas.microsoft.com/office/drawing/2014/main" id="{AF3BEAD1-6F21-416A-B948-0677134F7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521" y="4822981"/>
            <a:ext cx="1116692" cy="74329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B3E3947-A3A7-483C-B69E-04FB68091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107" t="-1785" r="-1042" b="1785"/>
          <a:stretch/>
        </p:blipFill>
        <p:spPr>
          <a:xfrm>
            <a:off x="3729163" y="2072059"/>
            <a:ext cx="903335" cy="887705"/>
          </a:xfrm>
          <a:prstGeom prst="ellipse">
            <a:avLst/>
          </a:prstGeom>
        </p:spPr>
      </p:pic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036BCF4A-7B92-4151-BDF0-2B93489A1A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6" r="19446"/>
          <a:stretch/>
        </p:blipFill>
        <p:spPr>
          <a:xfrm>
            <a:off x="6857207" y="2548777"/>
            <a:ext cx="646832" cy="704561"/>
          </a:xfrm>
          <a:prstGeom prst="rect">
            <a:avLst/>
          </a:prstGeom>
        </p:spPr>
      </p:pic>
      <p:pic>
        <p:nvPicPr>
          <p:cNvPr id="27" name="Grafik 26" descr="Ein Bild, das Person, drinnen, Essen, Gericht enthält.&#10;&#10;Automatisch generierte Beschreibung">
            <a:extLst>
              <a:ext uri="{FF2B5EF4-FFF2-40B4-BE49-F238E27FC236}">
                <a16:creationId xmlns:a16="http://schemas.microsoft.com/office/drawing/2014/main" id="{4B5BB970-531B-4EF0-8DD1-E86BEE6A29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5" t="-353" r="18541" b="11440"/>
          <a:stretch/>
        </p:blipFill>
        <p:spPr>
          <a:xfrm>
            <a:off x="4444946" y="2537844"/>
            <a:ext cx="2661000" cy="1956983"/>
          </a:xfrm>
          <a:prstGeom prst="triangle">
            <a:avLst/>
          </a:prstGeom>
        </p:spPr>
      </p:pic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F97DD94D-81B7-439E-8CF0-EB0AC548A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6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00" y="430718"/>
            <a:ext cx="11466875" cy="403200"/>
          </a:xfrm>
        </p:spPr>
        <p:txBody>
          <a:bodyPr/>
          <a:lstStyle/>
          <a:p>
            <a:r>
              <a:rPr lang="de-DE" dirty="0"/>
              <a:t>Situation der Mütter in Zeiten der Pandemie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74% der befragten Mütter haben weniger Unterstützung aus dem privaten Umfeld erhalten.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</a:t>
            </a:r>
            <a:r>
              <a:rPr lang="de-DE" sz="1200" dirty="0">
                <a:solidFill>
                  <a:schemeClr val="tx1"/>
                </a:solidFill>
              </a:rPr>
              <a:t>urch den Wegfall </a:t>
            </a:r>
            <a:r>
              <a:rPr lang="de-DE" sz="1200" dirty="0"/>
              <a:t>/</a:t>
            </a:r>
            <a:r>
              <a:rPr lang="de-DE" sz="1200" dirty="0">
                <a:solidFill>
                  <a:schemeClr val="tx1"/>
                </a:solidFill>
              </a:rPr>
              <a:t> die Verlegung der Angebote in den virtuellen Raum fehlt die Möglichkeit neue Kontakte zu knüpfen.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Durch die Schließung der Kinderbetreuungs-einrichtungen und Schulen fehlt Unterstützung bei der Betreuung von Geschwistern.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Viele Mütter </a:t>
            </a:r>
            <a:r>
              <a:rPr lang="de-DE" sz="1200" dirty="0"/>
              <a:t>nannten vorwiegend ihre Partner und professionelle Gesprächspartner als Ansprech-partner für Fragen rund um die Geburt. Nur 13 % konnten sich mit ihrer Freundin besprechen, 22 % mit ihrer Mutter.</a:t>
            </a:r>
            <a:endParaRPr lang="de-DE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4521" y="2350009"/>
            <a:ext cx="45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600" err="1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13818EC-68BF-40F7-9498-61FAF3BB3F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03549" y="3081651"/>
            <a:ext cx="2007803" cy="11005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 Kind betreuen unter Corona ist ein Vollzeitjob und das hochschwanger zu leisten ist eine Herausforderung!</a:t>
            </a:r>
            <a:endParaRPr lang="de-DE" dirty="0"/>
          </a:p>
        </p:txBody>
      </p:sp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D9B63185-B9D0-491D-8688-869EDD4EC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6" r="19446"/>
          <a:stretch/>
        </p:blipFill>
        <p:spPr>
          <a:xfrm>
            <a:off x="4257618" y="1710000"/>
            <a:ext cx="3671887" cy="3999599"/>
          </a:xfrm>
          <a:prstGeom prst="rect">
            <a:avLst/>
          </a:prstGeom>
        </p:spPr>
      </p:pic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54187AEC-088C-457A-B585-0F3550FE8EE4}"/>
              </a:ext>
            </a:extLst>
          </p:cNvPr>
          <p:cNvSpPr/>
          <p:nvPr/>
        </p:nvSpPr>
        <p:spPr bwMode="ltGray">
          <a:xfrm>
            <a:off x="7930005" y="1642776"/>
            <a:ext cx="1888862" cy="1275462"/>
          </a:xfrm>
          <a:prstGeom prst="wedgeEllipse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09EB70-36A4-4430-9E85-4F89687D0286}"/>
              </a:ext>
            </a:extLst>
          </p:cNvPr>
          <p:cNvSpPr txBox="1"/>
          <p:nvPr/>
        </p:nvSpPr>
        <p:spPr>
          <a:xfrm>
            <a:off x="8085172" y="1823353"/>
            <a:ext cx="1978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bin Ausländerin und meine Mutter konnte uns bisher nicht besuchen.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03F048F-6D6D-4235-BDD2-EB7CE1D2B10D}"/>
              </a:ext>
            </a:extLst>
          </p:cNvPr>
          <p:cNvSpPr txBox="1"/>
          <p:nvPr/>
        </p:nvSpPr>
        <p:spPr>
          <a:xfrm>
            <a:off x="10064051" y="1655005"/>
            <a:ext cx="21279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Wegfall aller Kurse ist für mich die spezielle Herausforderung der Corona Zeit.</a:t>
            </a:r>
          </a:p>
        </p:txBody>
      </p:sp>
      <p:sp>
        <p:nvSpPr>
          <p:cNvPr id="20" name="Sprechblase: oval 19">
            <a:extLst>
              <a:ext uri="{FF2B5EF4-FFF2-40B4-BE49-F238E27FC236}">
                <a16:creationId xmlns:a16="http://schemas.microsoft.com/office/drawing/2014/main" id="{8BA8BD74-A316-41F8-901C-3120A8942969}"/>
              </a:ext>
            </a:extLst>
          </p:cNvPr>
          <p:cNvSpPr/>
          <p:nvPr/>
        </p:nvSpPr>
        <p:spPr bwMode="ltGray">
          <a:xfrm>
            <a:off x="7530675" y="3077926"/>
            <a:ext cx="1437441" cy="904509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1" name="Sprechblase: oval 20">
            <a:extLst>
              <a:ext uri="{FF2B5EF4-FFF2-40B4-BE49-F238E27FC236}">
                <a16:creationId xmlns:a16="http://schemas.microsoft.com/office/drawing/2014/main" id="{3260D33A-287D-4398-B795-FDF56E9235B8}"/>
              </a:ext>
            </a:extLst>
          </p:cNvPr>
          <p:cNvSpPr/>
          <p:nvPr/>
        </p:nvSpPr>
        <p:spPr bwMode="ltGray">
          <a:xfrm>
            <a:off x="9058228" y="2948511"/>
            <a:ext cx="3015785" cy="1316026"/>
          </a:xfrm>
          <a:prstGeom prst="wedgeEllipse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3" name="Sprechblase: oval 22">
            <a:extLst>
              <a:ext uri="{FF2B5EF4-FFF2-40B4-BE49-F238E27FC236}">
                <a16:creationId xmlns:a16="http://schemas.microsoft.com/office/drawing/2014/main" id="{2C2A74F2-9CF4-483C-A493-D3EFFCEA4E98}"/>
              </a:ext>
            </a:extLst>
          </p:cNvPr>
          <p:cNvSpPr/>
          <p:nvPr/>
        </p:nvSpPr>
        <p:spPr bwMode="ltGray">
          <a:xfrm>
            <a:off x="6771282" y="430718"/>
            <a:ext cx="2026816" cy="1425088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2" name="Sprechblase: oval 21">
            <a:extLst>
              <a:ext uri="{FF2B5EF4-FFF2-40B4-BE49-F238E27FC236}">
                <a16:creationId xmlns:a16="http://schemas.microsoft.com/office/drawing/2014/main" id="{66835959-4B6F-4B19-8C02-07AC6727229C}"/>
              </a:ext>
            </a:extLst>
          </p:cNvPr>
          <p:cNvSpPr/>
          <p:nvPr/>
        </p:nvSpPr>
        <p:spPr bwMode="ltGray">
          <a:xfrm>
            <a:off x="9903349" y="1496954"/>
            <a:ext cx="2278710" cy="1246343"/>
          </a:xfrm>
          <a:prstGeom prst="wedgeEllipse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C0B7B5B-34CC-441A-B73E-4A5CD70D4243}"/>
              </a:ext>
            </a:extLst>
          </p:cNvPr>
          <p:cNvSpPr txBox="1"/>
          <p:nvPr/>
        </p:nvSpPr>
        <p:spPr>
          <a:xfrm>
            <a:off x="9423407" y="4571961"/>
            <a:ext cx="27685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Die Geburt war traumatisch. </a:t>
            </a:r>
          </a:p>
          <a:p>
            <a:r>
              <a:rPr lang="de-DE" sz="1400" i="1" dirty="0"/>
              <a:t>Ich habe mich allein gelassen gefühlt und die Angst des Klinik-personals vor einer Ansteckung war spürbar.</a:t>
            </a:r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773E747E-D289-4514-80DB-55FF09071F36}"/>
              </a:ext>
            </a:extLst>
          </p:cNvPr>
          <p:cNvSpPr/>
          <p:nvPr/>
        </p:nvSpPr>
        <p:spPr bwMode="ltGray">
          <a:xfrm>
            <a:off x="8976851" y="4408221"/>
            <a:ext cx="3195878" cy="1448859"/>
          </a:xfrm>
          <a:prstGeom prst="wedgeEllipse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6C048F5-11B4-4268-A7D8-7A0409A76A48}"/>
              </a:ext>
            </a:extLst>
          </p:cNvPr>
          <p:cNvSpPr txBox="1"/>
          <p:nvPr/>
        </p:nvSpPr>
        <p:spPr>
          <a:xfrm>
            <a:off x="9232311" y="183946"/>
            <a:ext cx="23790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Ich konnte nur entweder mit meinem Partner oder mit meinem Kind zusammen sein. Es gab keine Zeit als Familie zusammen.</a:t>
            </a:r>
          </a:p>
        </p:txBody>
      </p:sp>
      <p:sp>
        <p:nvSpPr>
          <p:cNvPr id="29" name="Sprechblase: oval 28">
            <a:extLst>
              <a:ext uri="{FF2B5EF4-FFF2-40B4-BE49-F238E27FC236}">
                <a16:creationId xmlns:a16="http://schemas.microsoft.com/office/drawing/2014/main" id="{630BD913-2E50-44FB-95F8-DA891E7A32D3}"/>
              </a:ext>
            </a:extLst>
          </p:cNvPr>
          <p:cNvSpPr/>
          <p:nvPr/>
        </p:nvSpPr>
        <p:spPr bwMode="ltGray">
          <a:xfrm>
            <a:off x="8958418" y="-3155"/>
            <a:ext cx="2900860" cy="1514703"/>
          </a:xfrm>
          <a:prstGeom prst="wedgeEllipse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34" name="Sprechblase: oval 33">
            <a:extLst>
              <a:ext uri="{FF2B5EF4-FFF2-40B4-BE49-F238E27FC236}">
                <a16:creationId xmlns:a16="http://schemas.microsoft.com/office/drawing/2014/main" id="{8C7FEB62-3237-47F4-BC97-AD204648F97C}"/>
              </a:ext>
            </a:extLst>
          </p:cNvPr>
          <p:cNvSpPr/>
          <p:nvPr/>
        </p:nvSpPr>
        <p:spPr bwMode="ltGray">
          <a:xfrm>
            <a:off x="6363207" y="4182212"/>
            <a:ext cx="2498949" cy="1683290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A7C08A6-B63E-4E38-A76B-8B13B9B56369}"/>
              </a:ext>
            </a:extLst>
          </p:cNvPr>
          <p:cNvSpPr txBox="1"/>
          <p:nvPr/>
        </p:nvSpPr>
        <p:spPr>
          <a:xfrm>
            <a:off x="6560235" y="4571961"/>
            <a:ext cx="241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Es war alles sehr traurig,</a:t>
            </a:r>
          </a:p>
          <a:p>
            <a:r>
              <a:rPr lang="de-DE" sz="1400" i="1" dirty="0"/>
              <a:t>dass mein Mann nicht mitkommen durfte und ich ganz allein bei allem war.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46A298-77F5-40A7-A9CF-AD96889752AF}"/>
              </a:ext>
            </a:extLst>
          </p:cNvPr>
          <p:cNvSpPr txBox="1"/>
          <p:nvPr/>
        </p:nvSpPr>
        <p:spPr>
          <a:xfrm>
            <a:off x="6914207" y="676923"/>
            <a:ext cx="1888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Mein Partner durfte nicht zu Besuch in die Klinik kommen. Das war nicht schön.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A4BC76-389A-42E1-9EA6-0C844360CC52}"/>
              </a:ext>
            </a:extLst>
          </p:cNvPr>
          <p:cNvSpPr txBox="1"/>
          <p:nvPr/>
        </p:nvSpPr>
        <p:spPr>
          <a:xfrm>
            <a:off x="7801036" y="3160324"/>
            <a:ext cx="11897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war anfangs überfordert.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1C9BB7-068A-45F5-B95F-293EE5FA1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  <p:bldP spid="15" grpId="0"/>
      <p:bldP spid="18" grpId="0"/>
      <p:bldP spid="20" grpId="0" animBg="1"/>
      <p:bldP spid="21" grpId="0" animBg="1"/>
      <p:bldP spid="23" grpId="0" animBg="1"/>
      <p:bldP spid="22" grpId="0" animBg="1"/>
      <p:bldP spid="25" grpId="0"/>
      <p:bldP spid="26" grpId="0" animBg="1"/>
      <p:bldP spid="28" grpId="0"/>
      <p:bldP spid="29" grpId="0" animBg="1"/>
      <p:bldP spid="34" grpId="0" animBg="1"/>
      <p:bldP spid="33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7B3336F-A153-4985-99FA-AF43B0BA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7006"/>
          <a:stretch/>
        </p:blipFill>
        <p:spPr>
          <a:xfrm>
            <a:off x="4226530" y="1137468"/>
            <a:ext cx="7600344" cy="4583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Lotsen in der Geburtsklinik machen den entscheidenden Unterschied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B4CFA-EF69-F14E-96D5-2CB684F2D0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1259" y="2338966"/>
            <a:ext cx="3672000" cy="37153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93 % der Mütter die Kontakt zu einer </a:t>
            </a:r>
            <a:r>
              <a:rPr lang="de-DE" sz="1400" dirty="0" err="1">
                <a:solidFill>
                  <a:schemeClr val="tx1"/>
                </a:solidFill>
              </a:rPr>
              <a:t>Babylots_in</a:t>
            </a:r>
            <a:r>
              <a:rPr lang="de-DE" sz="1400" dirty="0">
                <a:solidFill>
                  <a:schemeClr val="tx1"/>
                </a:solidFill>
              </a:rPr>
              <a:t> hatten, bestätigen: „Ich fühlte mich mit meinen Fragen nicht allein gelassen. Man hat mir zugehört.“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Alle </a:t>
            </a:r>
            <a:r>
              <a:rPr lang="de-DE" sz="1400" dirty="0"/>
              <a:t>Mütter (100 %) würden den Kontakt zur </a:t>
            </a:r>
            <a:r>
              <a:rPr lang="de-DE" sz="1400" dirty="0" err="1"/>
              <a:t>Babylots_in</a:t>
            </a:r>
            <a:r>
              <a:rPr lang="de-DE" sz="1400" dirty="0"/>
              <a:t> weiterempfehlen.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Die Gespräche mit der </a:t>
            </a:r>
            <a:r>
              <a:rPr lang="de-DE" sz="1400" dirty="0" err="1">
                <a:solidFill>
                  <a:schemeClr val="tx1"/>
                </a:solidFill>
              </a:rPr>
              <a:t>Babylots_in</a:t>
            </a:r>
            <a:r>
              <a:rPr lang="de-DE" sz="1400" dirty="0">
                <a:solidFill>
                  <a:schemeClr val="tx1"/>
                </a:solidFill>
              </a:rPr>
              <a:t> werden von 81 % der Mütter als (sehr) hilfreich wahrgenommen. 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50 % im Gegensatz zu 24 % der befragten Erstgebärenden fühlen sich rückblickend nicht</a:t>
            </a:r>
            <a:r>
              <a:rPr lang="de-DE" sz="1400" dirty="0"/>
              <a:t> gut auf die Entlassung aus der Klinik vorbereitet.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999" y="1804600"/>
            <a:ext cx="24522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für </a:t>
            </a:r>
            <a:r>
              <a:rPr lang="de-DE" sz="2800" b="1" dirty="0">
                <a:solidFill>
                  <a:srgbClr val="C00000"/>
                </a:solidFill>
              </a:rPr>
              <a:t>Familien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341D5960-BC6A-4D33-89D3-3E7BBD5125AA}"/>
              </a:ext>
            </a:extLst>
          </p:cNvPr>
          <p:cNvSpPr/>
          <p:nvPr/>
        </p:nvSpPr>
        <p:spPr bwMode="ltGray">
          <a:xfrm>
            <a:off x="4226530" y="1137468"/>
            <a:ext cx="2950124" cy="163781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3B2CDA-0E3B-4BC4-A11E-698631185C05}"/>
              </a:ext>
            </a:extLst>
          </p:cNvPr>
          <p:cNvSpPr txBox="1"/>
          <p:nvPr/>
        </p:nvSpPr>
        <p:spPr>
          <a:xfrm>
            <a:off x="4641719" y="1400174"/>
            <a:ext cx="21197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tx1"/>
                </a:solidFill>
              </a:rPr>
              <a:t>Die </a:t>
            </a:r>
            <a:r>
              <a:rPr lang="de-DE" sz="1400" i="1" dirty="0">
                <a:solidFill>
                  <a:schemeClr val="tx1"/>
                </a:solidFill>
              </a:rPr>
              <a:t>Babylotsin war mein Engel im Krankenhaus! Sie hat sich stark für mich eingesetzt in vielen Belangen!</a:t>
            </a:r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03D58067-2F53-4ABB-83AD-A2D3C26F3243}"/>
              </a:ext>
            </a:extLst>
          </p:cNvPr>
          <p:cNvSpPr/>
          <p:nvPr/>
        </p:nvSpPr>
        <p:spPr bwMode="ltGray">
          <a:xfrm>
            <a:off x="4120254" y="4320155"/>
            <a:ext cx="2641210" cy="121308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A4A42C1-2B55-4466-9D8D-9CCD822A8D1B}"/>
              </a:ext>
            </a:extLst>
          </p:cNvPr>
          <p:cNvSpPr txBox="1"/>
          <p:nvPr/>
        </p:nvSpPr>
        <p:spPr>
          <a:xfrm>
            <a:off x="4481226" y="4473583"/>
            <a:ext cx="1930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Die Babylotsin hat mir Mut gemacht und mir meine Ängste genommen.</a:t>
            </a:r>
          </a:p>
        </p:txBody>
      </p:sp>
      <p:sp>
        <p:nvSpPr>
          <p:cNvPr id="29" name="Sprechblase: oval 28">
            <a:extLst>
              <a:ext uri="{FF2B5EF4-FFF2-40B4-BE49-F238E27FC236}">
                <a16:creationId xmlns:a16="http://schemas.microsoft.com/office/drawing/2014/main" id="{B0D1F46E-FF4A-4393-8AD0-D05670C22CDA}"/>
              </a:ext>
            </a:extLst>
          </p:cNvPr>
          <p:cNvSpPr/>
          <p:nvPr/>
        </p:nvSpPr>
        <p:spPr bwMode="ltGray">
          <a:xfrm>
            <a:off x="8319825" y="2892897"/>
            <a:ext cx="3507049" cy="1864060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749DA98-A4C7-43DB-9909-AE3E1E0072F6}"/>
              </a:ext>
            </a:extLst>
          </p:cNvPr>
          <p:cNvSpPr txBox="1"/>
          <p:nvPr/>
        </p:nvSpPr>
        <p:spPr>
          <a:xfrm>
            <a:off x="8888195" y="3113627"/>
            <a:ext cx="26739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solidFill>
                  <a:schemeClr val="tx1"/>
                </a:solidFill>
              </a:rPr>
              <a:t>Ich kann ganz offen mit ihr reden, ohne mich zurückhalten zu müssen. </a:t>
            </a:r>
            <a:r>
              <a:rPr lang="de-DE" sz="1400" i="1" dirty="0"/>
              <a:t>M</a:t>
            </a:r>
            <a:r>
              <a:rPr lang="de-DE" sz="1400" i="1" dirty="0">
                <a:solidFill>
                  <a:schemeClr val="tx1"/>
                </a:solidFill>
              </a:rPr>
              <a:t>eine Deutsch-kenntnisse sind nicht so gut. Sie hat mir trotzdem alles gut erklärt und mir so geholfen.</a:t>
            </a:r>
            <a:endParaRPr lang="de-DE" sz="1400" dirty="0"/>
          </a:p>
        </p:txBody>
      </p:sp>
      <p:sp>
        <p:nvSpPr>
          <p:cNvPr id="17" name="Sprechblase: oval 16">
            <a:extLst>
              <a:ext uri="{FF2B5EF4-FFF2-40B4-BE49-F238E27FC236}">
                <a16:creationId xmlns:a16="http://schemas.microsoft.com/office/drawing/2014/main" id="{AF1B4689-E173-44CA-94F3-255F62298E8A}"/>
              </a:ext>
            </a:extLst>
          </p:cNvPr>
          <p:cNvSpPr/>
          <p:nvPr/>
        </p:nvSpPr>
        <p:spPr bwMode="ltGray">
          <a:xfrm>
            <a:off x="8026702" y="1238635"/>
            <a:ext cx="3167980" cy="1465236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2F65F58-8A34-4C74-B71C-E524F167508E}"/>
              </a:ext>
            </a:extLst>
          </p:cNvPr>
          <p:cNvSpPr txBox="1"/>
          <p:nvPr/>
        </p:nvSpPr>
        <p:spPr>
          <a:xfrm>
            <a:off x="8183746" y="1499884"/>
            <a:ext cx="31679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Ich bin sehr froh, dass es dieses Programm gibt! Ich war sehr positiv überrascht von dieser persönlichen Beratung und Umsorgung.</a:t>
            </a:r>
            <a:endParaRPr lang="de-DE" sz="1400" i="1" dirty="0"/>
          </a:p>
        </p:txBody>
      </p:sp>
      <p:sp>
        <p:nvSpPr>
          <p:cNvPr id="19" name="Sprechblase: oval 18">
            <a:extLst>
              <a:ext uri="{FF2B5EF4-FFF2-40B4-BE49-F238E27FC236}">
                <a16:creationId xmlns:a16="http://schemas.microsoft.com/office/drawing/2014/main" id="{4D4FF17D-78CB-45A7-B3C5-3517797EA2F3}"/>
              </a:ext>
            </a:extLst>
          </p:cNvPr>
          <p:cNvSpPr/>
          <p:nvPr/>
        </p:nvSpPr>
        <p:spPr bwMode="ltGray">
          <a:xfrm>
            <a:off x="4240853" y="3224981"/>
            <a:ext cx="2171132" cy="857738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8830662-452C-4C6B-96C5-F8CB1E1AB080}"/>
              </a:ext>
            </a:extLst>
          </p:cNvPr>
          <p:cNvSpPr txBox="1"/>
          <p:nvPr/>
        </p:nvSpPr>
        <p:spPr>
          <a:xfrm>
            <a:off x="4481226" y="3294722"/>
            <a:ext cx="16831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Es wäre gut, wenn die Babylotsinnen überall wären!</a:t>
            </a:r>
            <a:endParaRPr lang="de-DE" sz="1400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6F8825-E069-4B5C-82F9-5F39FE9D6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6" grpId="0" animBg="1"/>
      <p:bldP spid="25" grpId="0"/>
      <p:bldP spid="29" grpId="0" animBg="1"/>
      <p:bldP spid="28" grpId="0"/>
      <p:bldP spid="17" grpId="0" animBg="1"/>
      <p:bldP spid="16" grpId="0"/>
      <p:bldP spid="19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CE63921D-7083-4D0C-9865-C37B9209E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6149" b="36277"/>
          <a:stretch/>
        </p:blipFill>
        <p:spPr>
          <a:xfrm>
            <a:off x="359999" y="1414783"/>
            <a:ext cx="11466874" cy="4394351"/>
          </a:xfrm>
          <a:prstGeom prst="rect">
            <a:avLst/>
          </a:prstGeom>
        </p:spPr>
      </p:pic>
      <p:sp>
        <p:nvSpPr>
          <p:cNvPr id="42" name="Sprechblase: oval 41">
            <a:extLst>
              <a:ext uri="{FF2B5EF4-FFF2-40B4-BE49-F238E27FC236}">
                <a16:creationId xmlns:a16="http://schemas.microsoft.com/office/drawing/2014/main" id="{81F3CD13-1046-4B38-A400-EE59E392977B}"/>
              </a:ext>
            </a:extLst>
          </p:cNvPr>
          <p:cNvSpPr/>
          <p:nvPr/>
        </p:nvSpPr>
        <p:spPr bwMode="ltGray">
          <a:xfrm>
            <a:off x="8754736" y="2434855"/>
            <a:ext cx="2602281" cy="1431247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9C0444F1-4B78-4E9F-83A5-C947DD40763C}"/>
              </a:ext>
            </a:extLst>
          </p:cNvPr>
          <p:cNvSpPr/>
          <p:nvPr/>
        </p:nvSpPr>
        <p:spPr bwMode="ltGray">
          <a:xfrm>
            <a:off x="6313865" y="1759304"/>
            <a:ext cx="2602281" cy="123259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40" name="Sprechblase: oval 39">
            <a:extLst>
              <a:ext uri="{FF2B5EF4-FFF2-40B4-BE49-F238E27FC236}">
                <a16:creationId xmlns:a16="http://schemas.microsoft.com/office/drawing/2014/main" id="{7233E7E7-F92B-40B7-BF92-61FD41E473E1}"/>
              </a:ext>
            </a:extLst>
          </p:cNvPr>
          <p:cNvSpPr/>
          <p:nvPr/>
        </p:nvSpPr>
        <p:spPr bwMode="ltGray">
          <a:xfrm>
            <a:off x="3333502" y="1759304"/>
            <a:ext cx="2602281" cy="123259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30" name="Sprechblase: oval 29">
            <a:extLst>
              <a:ext uri="{FF2B5EF4-FFF2-40B4-BE49-F238E27FC236}">
                <a16:creationId xmlns:a16="http://schemas.microsoft.com/office/drawing/2014/main" id="{345CCD12-A601-4D6C-97C3-F036FEA7CFF3}"/>
              </a:ext>
            </a:extLst>
          </p:cNvPr>
          <p:cNvSpPr/>
          <p:nvPr/>
        </p:nvSpPr>
        <p:spPr bwMode="ltGray">
          <a:xfrm>
            <a:off x="359999" y="1759304"/>
            <a:ext cx="2602281" cy="1232595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600" b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142E3-14E7-4A96-84A3-7AEC1744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Auch die </a:t>
            </a:r>
            <a:r>
              <a:rPr lang="de-DE" dirty="0" err="1"/>
              <a:t>Babylots_innen</a:t>
            </a:r>
            <a:r>
              <a:rPr lang="de-DE" dirty="0"/>
              <a:t> hatten speziell zu Beginn der Pandemie mit vielfältigen Herausforderungen zu kämpfen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357B0B-A978-B24E-B286-DE04F20459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2" y="3429000"/>
            <a:ext cx="2728800" cy="1632829"/>
          </a:xfrm>
        </p:spPr>
        <p:txBody>
          <a:bodyPr/>
          <a:lstStyle/>
          <a:p>
            <a:r>
              <a:rPr lang="en-US" sz="1800" b="1" dirty="0">
                <a:solidFill>
                  <a:schemeClr val="bg2"/>
                </a:solidFill>
              </a:rPr>
              <a:t>1.</a:t>
            </a:r>
          </a:p>
          <a:p>
            <a:r>
              <a:rPr lang="de-DE" sz="1200" dirty="0"/>
              <a:t>¼ der </a:t>
            </a:r>
            <a:r>
              <a:rPr lang="de-DE" sz="1200" dirty="0" err="1"/>
              <a:t>Babylots_innen</a:t>
            </a:r>
            <a:r>
              <a:rPr lang="de-DE" sz="1200" dirty="0"/>
              <a:t> wurde der Zutritt zur Klinik und damit zu ihrem Arbeitsplatz zumindest zeitweise verwehrt.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14C07-55D8-BE4F-89A8-FD19A27AA3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2933" y="3429000"/>
            <a:ext cx="2728800" cy="1632830"/>
          </a:xfrm>
        </p:spPr>
        <p:txBody>
          <a:bodyPr/>
          <a:lstStyle/>
          <a:p>
            <a:r>
              <a:rPr lang="en-US" sz="1800" b="1" dirty="0">
                <a:solidFill>
                  <a:schemeClr val="bg2"/>
                </a:solidFill>
              </a:rPr>
              <a:t>2.</a:t>
            </a:r>
          </a:p>
          <a:p>
            <a:r>
              <a:rPr lang="de-DE" sz="1200" dirty="0"/>
              <a:t>Durch die Kontaktbeschränkungen und Hygienemaßnahmen ist es schwieriger für die Frauen und Familien “da zu sein” und eine vertrauensvolle Atmosphäre zu schaffen.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B84CC9-99E6-9142-A765-0BA1F3A322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5504" y="3424014"/>
            <a:ext cx="2728800" cy="1637816"/>
          </a:xfrm>
        </p:spPr>
        <p:txBody>
          <a:bodyPr/>
          <a:lstStyle/>
          <a:p>
            <a:r>
              <a:rPr lang="en-US" sz="1800" b="1" dirty="0">
                <a:solidFill>
                  <a:schemeClr val="bg2"/>
                </a:solidFill>
              </a:rPr>
              <a:t>3.</a:t>
            </a:r>
          </a:p>
          <a:p>
            <a:r>
              <a:rPr lang="de-DE" sz="1200" dirty="0"/>
              <a:t>Viele Angebote der Frühen Hilfen, in die zuvor gelotst wurde, fanden nicht mehr in der gewohnten Form statt.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A7A8F38-F6E8-4855-8E65-4CB60BE38160}"/>
              </a:ext>
            </a:extLst>
          </p:cNvPr>
          <p:cNvSpPr txBox="1"/>
          <p:nvPr/>
        </p:nvSpPr>
        <p:spPr>
          <a:xfrm>
            <a:off x="734440" y="2069261"/>
            <a:ext cx="186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I</a:t>
            </a:r>
            <a:r>
              <a:rPr lang="de-DE" sz="1200" i="1" dirty="0"/>
              <a:t>m März 2020 wurde mir für 5 Wochen verboten die Klinik zu betreten!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2771B8E-625A-459D-A0D5-1990A52F499D}"/>
              </a:ext>
            </a:extLst>
          </p:cNvPr>
          <p:cNvSpPr txBox="1"/>
          <p:nvPr/>
        </p:nvSpPr>
        <p:spPr>
          <a:xfrm>
            <a:off x="3678038" y="2069261"/>
            <a:ext cx="1913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/>
              <a:t>Ich kommuniziere viel weniger persönlich dafür mehr telefonisch.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4F0B971-0511-48DF-9F7A-A48AA618F18E}"/>
              </a:ext>
            </a:extLst>
          </p:cNvPr>
          <p:cNvSpPr txBox="1"/>
          <p:nvPr/>
        </p:nvSpPr>
        <p:spPr>
          <a:xfrm>
            <a:off x="6699675" y="1857729"/>
            <a:ext cx="21355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Die</a:t>
            </a:r>
            <a:r>
              <a:rPr lang="de-DE" sz="1200" i="1" dirty="0"/>
              <a:t> Vermittlung in weiter-führende Angebote ist schwierig geworden. Viele Angebote der Frühen Hilfen finden aktuell nicht statt. 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D193A2-6F92-404D-B877-3525C116F185}"/>
              </a:ext>
            </a:extLst>
          </p:cNvPr>
          <p:cNvSpPr txBox="1"/>
          <p:nvPr/>
        </p:nvSpPr>
        <p:spPr>
          <a:xfrm>
            <a:off x="9099450" y="2546556"/>
            <a:ext cx="19400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/>
              <a:t>Die niedrigschwelligen Angebote wie Krabbel-gruppen und Familien-zentren fallen weg. Es gibt wenige Angebote, in die wir vermitteln können</a:t>
            </a:r>
            <a:r>
              <a:rPr lang="de-DE" sz="1400" i="1" dirty="0"/>
              <a:t>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D45B96-F3AD-4C7A-935E-9C593ECB2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0" grpId="0" animBg="1"/>
      <p:bldP spid="30" grpId="0" animBg="1"/>
      <p:bldP spid="20" grpId="0"/>
      <p:bldP spid="34" grpId="0"/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653118-0D5F-0C46-A541-AEBBDF982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097" t="21327" r="34961" b="21435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492285-0ED0-E549-9E2D-C5755AF04F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2257200"/>
            <a:ext cx="6466471" cy="1980000"/>
          </a:xfrm>
        </p:spPr>
        <p:txBody>
          <a:bodyPr/>
          <a:lstStyle/>
          <a:p>
            <a:r>
              <a:rPr lang="de-DE" sz="3600" dirty="0"/>
              <a:t>Wie kann die Arbeit der </a:t>
            </a:r>
            <a:r>
              <a:rPr lang="de-DE" sz="3600" dirty="0" err="1"/>
              <a:t>Babylots_innen</a:t>
            </a:r>
            <a:r>
              <a:rPr lang="de-DE" sz="3600" dirty="0"/>
              <a:t> auch in der Zeit der Pandemie gelingen?</a:t>
            </a:r>
          </a:p>
        </p:txBody>
      </p:sp>
    </p:spTree>
    <p:extLst>
      <p:ext uri="{BB962C8B-B14F-4D97-AF65-F5344CB8AC3E}">
        <p14:creationId xmlns:p14="http://schemas.microsoft.com/office/powerpoint/2010/main" val="27730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51089948-393F-46B5-8481-0ADF93CA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Beratungsprozess</a:t>
            </a:r>
            <a:br>
              <a:rPr lang="de-DE" dirty="0"/>
            </a:b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6E00D-C284-8249-AAEA-9C447DFCE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00" y="3970846"/>
            <a:ext cx="2149200" cy="1749554"/>
          </a:xfrm>
        </p:spPr>
        <p:txBody>
          <a:bodyPr/>
          <a:lstStyle/>
          <a:p>
            <a:pPr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der Pandemie konnte bei durchschnittlich 73 % </a:t>
            </a: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aller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Mütter ein möglicher Unter-stützungsbedarf</a:t>
            </a:r>
            <a:r>
              <a:rPr kumimoji="0" lang="de-DE" sz="1200" b="0" i="0" u="none" strike="noStrike" kern="0" cap="none" spc="0" normalizeH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durch eine </a:t>
            </a:r>
            <a:r>
              <a:rPr kumimoji="0" lang="de-DE" sz="1200" b="0" i="0" u="none" strike="noStrike" kern="0" cap="none" spc="0" normalizeH="0" noProof="0" dirty="0" err="1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Babylots_in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eingeschätzt werden.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4848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Der Anteil liegt zwischen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8 % und 100 %.</a:t>
            </a:r>
            <a:endParaRPr lang="en-GB" sz="1200" b="1" kern="0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4A948C1-9BBE-42D4-A3C0-BAF61AB27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de-DE" dirty="0"/>
              <a:t>Klären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E402B-7535-A243-B6DC-FBB5DFA5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89419" y="3970845"/>
            <a:ext cx="2149200" cy="1749554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200" kern="0" dirty="0"/>
              <a:t>Im Vergleich zu vor einem Jahr ist </a:t>
            </a:r>
            <a:r>
              <a:rPr lang="en-US" sz="1200" kern="0" dirty="0"/>
              <a:t>der </a:t>
            </a:r>
            <a:r>
              <a:rPr lang="de-DE" sz="1200" kern="0" dirty="0"/>
              <a:t>Anteil der Mütter, deren Unterstützungsbedarf durch eine </a:t>
            </a:r>
            <a:r>
              <a:rPr lang="de-DE" sz="1200" kern="0" dirty="0" err="1"/>
              <a:t>Babylots_in</a:t>
            </a:r>
            <a:r>
              <a:rPr lang="de-DE" sz="1200" kern="0" dirty="0"/>
              <a:t> abgeklärt wurde bei 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ꟷ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58 % </a:t>
            </a: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unverändert 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ꟷ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23 % </a:t>
            </a: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höher</a:t>
            </a:r>
          </a:p>
          <a:p>
            <a:pPr marL="171450" indent="-17145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ꟷ"/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18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% </a:t>
            </a: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niedriger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D178D3E-2819-4650-90F4-587DD3F22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de-DE" dirty="0"/>
              <a:t>Planen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1F1DD-927F-674D-8988-2E1BA9D2C41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8838" y="3970844"/>
            <a:ext cx="2149200" cy="1749555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</a:rPr>
              <a:t>55 % der befragten Baby-</a:t>
            </a:r>
            <a:r>
              <a:rPr lang="de-DE" sz="1200" kern="0" dirty="0" err="1">
                <a:solidFill>
                  <a:srgbClr val="848484">
                    <a:lumMod val="50000"/>
                  </a:srgbClr>
                </a:solidFill>
              </a:rPr>
              <a:t>lots_innen</a:t>
            </a:r>
            <a:r>
              <a:rPr lang="de-DE" sz="1200" kern="0" dirty="0">
                <a:solidFill>
                  <a:srgbClr val="848484">
                    <a:lumMod val="50000"/>
                  </a:srgbClr>
                </a:solidFill>
              </a:rPr>
              <a:t> haben die Art und Weise der Beratung von Müttern zu Unterstützungs-angeboten verändert als Resul-tat der Pandemie.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A4BED68-39B6-4C7A-AC10-ADF004CA8C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de-DE" dirty="0"/>
              <a:t>Vernetzen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82750C-273C-D64E-8BE9-1E03233A7B2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48257" y="3970844"/>
            <a:ext cx="2149200" cy="175004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1200" dirty="0"/>
              <a:t>39 % der befragten Baby-</a:t>
            </a:r>
            <a:r>
              <a:rPr lang="de-DE" sz="1200" dirty="0" err="1"/>
              <a:t>lots_innen</a:t>
            </a:r>
            <a:r>
              <a:rPr lang="de-DE" sz="1200" dirty="0"/>
              <a:t> haben ihre Beratung inhaltlich umgestellt.</a:t>
            </a:r>
          </a:p>
          <a:p>
            <a:pPr>
              <a:spcBef>
                <a:spcPts val="200"/>
              </a:spcBef>
            </a:pPr>
            <a:endParaRPr lang="de-DE" sz="1200" dirty="0"/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ꟷ"/>
              <a:tabLst/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mehr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aufsuchende Hilfe (Familienhebammen)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ꟷ"/>
              <a:tabLst/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z.T. Verschiebungen der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Überleitung in Hilfsangebote</a:t>
            </a:r>
          </a:p>
          <a:p>
            <a:pPr marL="171450" marR="0" lvl="0" indent="-17145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ꟷ"/>
              <a:tabLst/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  <a:latin typeface="Arial"/>
              </a:rPr>
              <a:t>Vermittlung in z</a:t>
            </a:r>
            <a:r>
              <a:rPr kumimoji="0" lang="de-DE" sz="1200" b="0" i="0" u="none" strike="noStrike" kern="0" cap="none" spc="0" normalizeH="0" baseline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usätzlich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48484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 eingerichtete telefonische und online Angebote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F160B8C-976F-474D-96B5-69211C1A99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de-DE" dirty="0"/>
              <a:t>Evaluieren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377E7E-F7C0-0441-AC3A-09B3B085109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677673" y="3970355"/>
            <a:ext cx="2180951" cy="1750044"/>
          </a:xfr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</a:rPr>
              <a:t>71 % der Mütter haben ein konkretes Angebot von der Babylotsin empfohlen bekommen.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de-DE" sz="1200" kern="0" dirty="0">
                <a:solidFill>
                  <a:srgbClr val="848484">
                    <a:lumMod val="50000"/>
                  </a:srgbClr>
                </a:solidFill>
              </a:rPr>
              <a:t>Davon halten 91 % der Mütter, es für (sehr) wahrscheinlich, dass sie das Angebot wahrnehmen werden.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FB223B-1DC1-40EF-805E-B4D77E74C96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593899" y="2542220"/>
            <a:ext cx="10264725" cy="0"/>
          </a:xfrm>
          <a:prstGeom prst="straightConnector1">
            <a:avLst/>
          </a:prstGeom>
          <a:ln w="28575">
            <a:solidFill>
              <a:schemeClr val="bg2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75301" y="2382921"/>
            <a:ext cx="318598" cy="318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C474B8-367C-421F-8F1E-AC5D4C2CB4D2}"/>
              </a:ext>
            </a:extLst>
          </p:cNvPr>
          <p:cNvSpPr/>
          <p:nvPr/>
        </p:nvSpPr>
        <p:spPr>
          <a:xfrm>
            <a:off x="3604720" y="2382921"/>
            <a:ext cx="318598" cy="318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FB7C8C-2089-40D5-AB3F-52B810EA7CF7}"/>
              </a:ext>
            </a:extLst>
          </p:cNvPr>
          <p:cNvSpPr/>
          <p:nvPr/>
        </p:nvSpPr>
        <p:spPr>
          <a:xfrm>
            <a:off x="5934137" y="2370430"/>
            <a:ext cx="318598" cy="318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0C8C99-2E08-47E1-8C7A-2C076E6BFA3B}"/>
              </a:ext>
            </a:extLst>
          </p:cNvPr>
          <p:cNvSpPr/>
          <p:nvPr/>
        </p:nvSpPr>
        <p:spPr>
          <a:xfrm>
            <a:off x="8263554" y="2369135"/>
            <a:ext cx="318598" cy="318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4D8B41-50D4-4108-8595-CE3D38DB6AE6}"/>
              </a:ext>
            </a:extLst>
          </p:cNvPr>
          <p:cNvSpPr/>
          <p:nvPr/>
        </p:nvSpPr>
        <p:spPr>
          <a:xfrm>
            <a:off x="10592975" y="2408906"/>
            <a:ext cx="318598" cy="3185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6D931298-39A1-4A86-A0CE-F5850C4FF8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Erkennen</a:t>
            </a:r>
          </a:p>
        </p:txBody>
      </p:sp>
      <p:grpSp>
        <p:nvGrpSpPr>
          <p:cNvPr id="31" name="Group 196">
            <a:extLst>
              <a:ext uri="{FF2B5EF4-FFF2-40B4-BE49-F238E27FC236}">
                <a16:creationId xmlns:a16="http://schemas.microsoft.com/office/drawing/2014/main" id="{70B91295-E116-47A6-8214-7B65AC31D99D}"/>
              </a:ext>
            </a:extLst>
          </p:cNvPr>
          <p:cNvGrpSpPr/>
          <p:nvPr/>
        </p:nvGrpSpPr>
        <p:grpSpPr>
          <a:xfrm>
            <a:off x="1192506" y="2764998"/>
            <a:ext cx="484188" cy="517525"/>
            <a:chOff x="4316413" y="2089150"/>
            <a:chExt cx="484188" cy="517525"/>
          </a:xfrm>
          <a:solidFill>
            <a:schemeClr val="bg2"/>
          </a:solidFill>
        </p:grpSpPr>
        <p:sp>
          <p:nvSpPr>
            <p:cNvPr id="32" name="Freeform 694">
              <a:extLst>
                <a:ext uri="{FF2B5EF4-FFF2-40B4-BE49-F238E27FC236}">
                  <a16:creationId xmlns:a16="http://schemas.microsoft.com/office/drawing/2014/main" id="{371617CC-7BF8-4C8C-8A0B-65E46C76B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338" y="2220913"/>
              <a:ext cx="136525" cy="138113"/>
            </a:xfrm>
            <a:custGeom>
              <a:avLst/>
              <a:gdLst>
                <a:gd name="T0" fmla="*/ 43 w 86"/>
                <a:gd name="T1" fmla="*/ 14 h 87"/>
                <a:gd name="T2" fmla="*/ 31 w 86"/>
                <a:gd name="T3" fmla="*/ 16 h 87"/>
                <a:gd name="T4" fmla="*/ 21 w 86"/>
                <a:gd name="T5" fmla="*/ 23 h 87"/>
                <a:gd name="T6" fmla="*/ 16 w 86"/>
                <a:gd name="T7" fmla="*/ 32 h 87"/>
                <a:gd name="T8" fmla="*/ 13 w 86"/>
                <a:gd name="T9" fmla="*/ 44 h 87"/>
                <a:gd name="T10" fmla="*/ 16 w 86"/>
                <a:gd name="T11" fmla="*/ 55 h 87"/>
                <a:gd name="T12" fmla="*/ 21 w 86"/>
                <a:gd name="T13" fmla="*/ 65 h 87"/>
                <a:gd name="T14" fmla="*/ 31 w 86"/>
                <a:gd name="T15" fmla="*/ 71 h 87"/>
                <a:gd name="T16" fmla="*/ 43 w 86"/>
                <a:gd name="T17" fmla="*/ 74 h 87"/>
                <a:gd name="T18" fmla="*/ 55 w 86"/>
                <a:gd name="T19" fmla="*/ 71 h 87"/>
                <a:gd name="T20" fmla="*/ 64 w 86"/>
                <a:gd name="T21" fmla="*/ 65 h 87"/>
                <a:gd name="T22" fmla="*/ 71 w 86"/>
                <a:gd name="T23" fmla="*/ 55 h 87"/>
                <a:gd name="T24" fmla="*/ 73 w 86"/>
                <a:gd name="T25" fmla="*/ 44 h 87"/>
                <a:gd name="T26" fmla="*/ 71 w 86"/>
                <a:gd name="T27" fmla="*/ 32 h 87"/>
                <a:gd name="T28" fmla="*/ 64 w 86"/>
                <a:gd name="T29" fmla="*/ 23 h 87"/>
                <a:gd name="T30" fmla="*/ 55 w 86"/>
                <a:gd name="T31" fmla="*/ 16 h 87"/>
                <a:gd name="T32" fmla="*/ 43 w 86"/>
                <a:gd name="T33" fmla="*/ 14 h 87"/>
                <a:gd name="T34" fmla="*/ 43 w 86"/>
                <a:gd name="T35" fmla="*/ 0 h 87"/>
                <a:gd name="T36" fmla="*/ 60 w 86"/>
                <a:gd name="T37" fmla="*/ 3 h 87"/>
                <a:gd name="T38" fmla="*/ 73 w 86"/>
                <a:gd name="T39" fmla="*/ 12 h 87"/>
                <a:gd name="T40" fmla="*/ 82 w 86"/>
                <a:gd name="T41" fmla="*/ 27 h 87"/>
                <a:gd name="T42" fmla="*/ 86 w 86"/>
                <a:gd name="T43" fmla="*/ 44 h 87"/>
                <a:gd name="T44" fmla="*/ 82 w 86"/>
                <a:gd name="T45" fmla="*/ 61 h 87"/>
                <a:gd name="T46" fmla="*/ 73 w 86"/>
                <a:gd name="T47" fmla="*/ 74 h 87"/>
                <a:gd name="T48" fmla="*/ 60 w 86"/>
                <a:gd name="T49" fmla="*/ 83 h 87"/>
                <a:gd name="T50" fmla="*/ 43 w 86"/>
                <a:gd name="T51" fmla="*/ 87 h 87"/>
                <a:gd name="T52" fmla="*/ 26 w 86"/>
                <a:gd name="T53" fmla="*/ 83 h 87"/>
                <a:gd name="T54" fmla="*/ 12 w 86"/>
                <a:gd name="T55" fmla="*/ 74 h 87"/>
                <a:gd name="T56" fmla="*/ 3 w 86"/>
                <a:gd name="T57" fmla="*/ 61 h 87"/>
                <a:gd name="T58" fmla="*/ 0 w 86"/>
                <a:gd name="T59" fmla="*/ 44 h 87"/>
                <a:gd name="T60" fmla="*/ 3 w 86"/>
                <a:gd name="T61" fmla="*/ 27 h 87"/>
                <a:gd name="T62" fmla="*/ 12 w 86"/>
                <a:gd name="T63" fmla="*/ 12 h 87"/>
                <a:gd name="T64" fmla="*/ 26 w 86"/>
                <a:gd name="T65" fmla="*/ 3 h 87"/>
                <a:gd name="T66" fmla="*/ 43 w 86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87">
                  <a:moveTo>
                    <a:pt x="43" y="14"/>
                  </a:moveTo>
                  <a:lnTo>
                    <a:pt x="31" y="16"/>
                  </a:lnTo>
                  <a:lnTo>
                    <a:pt x="21" y="23"/>
                  </a:lnTo>
                  <a:lnTo>
                    <a:pt x="16" y="32"/>
                  </a:lnTo>
                  <a:lnTo>
                    <a:pt x="13" y="44"/>
                  </a:lnTo>
                  <a:lnTo>
                    <a:pt x="16" y="55"/>
                  </a:lnTo>
                  <a:lnTo>
                    <a:pt x="21" y="65"/>
                  </a:lnTo>
                  <a:lnTo>
                    <a:pt x="31" y="71"/>
                  </a:lnTo>
                  <a:lnTo>
                    <a:pt x="43" y="74"/>
                  </a:lnTo>
                  <a:lnTo>
                    <a:pt x="55" y="71"/>
                  </a:lnTo>
                  <a:lnTo>
                    <a:pt x="64" y="65"/>
                  </a:lnTo>
                  <a:lnTo>
                    <a:pt x="71" y="55"/>
                  </a:lnTo>
                  <a:lnTo>
                    <a:pt x="73" y="44"/>
                  </a:lnTo>
                  <a:lnTo>
                    <a:pt x="71" y="32"/>
                  </a:lnTo>
                  <a:lnTo>
                    <a:pt x="64" y="23"/>
                  </a:lnTo>
                  <a:lnTo>
                    <a:pt x="55" y="16"/>
                  </a:lnTo>
                  <a:lnTo>
                    <a:pt x="43" y="14"/>
                  </a:lnTo>
                  <a:close/>
                  <a:moveTo>
                    <a:pt x="43" y="0"/>
                  </a:moveTo>
                  <a:lnTo>
                    <a:pt x="60" y="3"/>
                  </a:lnTo>
                  <a:lnTo>
                    <a:pt x="73" y="12"/>
                  </a:lnTo>
                  <a:lnTo>
                    <a:pt x="82" y="27"/>
                  </a:lnTo>
                  <a:lnTo>
                    <a:pt x="86" y="44"/>
                  </a:lnTo>
                  <a:lnTo>
                    <a:pt x="82" y="61"/>
                  </a:lnTo>
                  <a:lnTo>
                    <a:pt x="73" y="74"/>
                  </a:lnTo>
                  <a:lnTo>
                    <a:pt x="60" y="83"/>
                  </a:lnTo>
                  <a:lnTo>
                    <a:pt x="43" y="87"/>
                  </a:lnTo>
                  <a:lnTo>
                    <a:pt x="26" y="83"/>
                  </a:lnTo>
                  <a:lnTo>
                    <a:pt x="12" y="74"/>
                  </a:lnTo>
                  <a:lnTo>
                    <a:pt x="3" y="61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95">
              <a:extLst>
                <a:ext uri="{FF2B5EF4-FFF2-40B4-BE49-F238E27FC236}">
                  <a16:creationId xmlns:a16="http://schemas.microsoft.com/office/drawing/2014/main" id="{A78759AE-F9A8-4D45-B014-68FEA58A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2327275"/>
              <a:ext cx="484188" cy="279400"/>
            </a:xfrm>
            <a:custGeom>
              <a:avLst/>
              <a:gdLst>
                <a:gd name="T0" fmla="*/ 263 w 305"/>
                <a:gd name="T1" fmla="*/ 0 h 176"/>
                <a:gd name="T2" fmla="*/ 280 w 305"/>
                <a:gd name="T3" fmla="*/ 25 h 176"/>
                <a:gd name="T4" fmla="*/ 292 w 305"/>
                <a:gd name="T5" fmla="*/ 66 h 176"/>
                <a:gd name="T6" fmla="*/ 284 w 305"/>
                <a:gd name="T7" fmla="*/ 104 h 176"/>
                <a:gd name="T8" fmla="*/ 291 w 305"/>
                <a:gd name="T9" fmla="*/ 130 h 176"/>
                <a:gd name="T10" fmla="*/ 305 w 305"/>
                <a:gd name="T11" fmla="*/ 157 h 176"/>
                <a:gd name="T12" fmla="*/ 304 w 305"/>
                <a:gd name="T13" fmla="*/ 173 h 176"/>
                <a:gd name="T14" fmla="*/ 299 w 305"/>
                <a:gd name="T15" fmla="*/ 176 h 176"/>
                <a:gd name="T16" fmla="*/ 4 w 305"/>
                <a:gd name="T17" fmla="*/ 174 h 176"/>
                <a:gd name="T18" fmla="*/ 0 w 305"/>
                <a:gd name="T19" fmla="*/ 169 h 176"/>
                <a:gd name="T20" fmla="*/ 3 w 305"/>
                <a:gd name="T21" fmla="*/ 144 h 176"/>
                <a:gd name="T22" fmla="*/ 22 w 305"/>
                <a:gd name="T23" fmla="*/ 126 h 176"/>
                <a:gd name="T24" fmla="*/ 199 w 305"/>
                <a:gd name="T25" fmla="*/ 123 h 176"/>
                <a:gd name="T26" fmla="*/ 221 w 305"/>
                <a:gd name="T27" fmla="*/ 83 h 176"/>
                <a:gd name="T28" fmla="*/ 223 w 305"/>
                <a:gd name="T29" fmla="*/ 42 h 176"/>
                <a:gd name="T30" fmla="*/ 215 w 305"/>
                <a:gd name="T31" fmla="*/ 16 h 176"/>
                <a:gd name="T32" fmla="*/ 216 w 305"/>
                <a:gd name="T33" fmla="*/ 12 h 176"/>
                <a:gd name="T34" fmla="*/ 221 w 305"/>
                <a:gd name="T35" fmla="*/ 9 h 176"/>
                <a:gd name="T36" fmla="*/ 225 w 305"/>
                <a:gd name="T37" fmla="*/ 12 h 176"/>
                <a:gd name="T38" fmla="*/ 234 w 305"/>
                <a:gd name="T39" fmla="*/ 36 h 176"/>
                <a:gd name="T40" fmla="*/ 237 w 305"/>
                <a:gd name="T41" fmla="*/ 76 h 176"/>
                <a:gd name="T42" fmla="*/ 221 w 305"/>
                <a:gd name="T43" fmla="*/ 114 h 176"/>
                <a:gd name="T44" fmla="*/ 206 w 305"/>
                <a:gd name="T45" fmla="*/ 136 h 176"/>
                <a:gd name="T46" fmla="*/ 35 w 305"/>
                <a:gd name="T47" fmla="*/ 138 h 176"/>
                <a:gd name="T48" fmla="*/ 16 w 305"/>
                <a:gd name="T49" fmla="*/ 147 h 176"/>
                <a:gd name="T50" fmla="*/ 13 w 305"/>
                <a:gd name="T51" fmla="*/ 163 h 176"/>
                <a:gd name="T52" fmla="*/ 292 w 305"/>
                <a:gd name="T53" fmla="*/ 157 h 176"/>
                <a:gd name="T54" fmla="*/ 281 w 305"/>
                <a:gd name="T55" fmla="*/ 140 h 176"/>
                <a:gd name="T56" fmla="*/ 266 w 305"/>
                <a:gd name="T57" fmla="*/ 138 h 176"/>
                <a:gd name="T58" fmla="*/ 259 w 305"/>
                <a:gd name="T59" fmla="*/ 134 h 176"/>
                <a:gd name="T60" fmla="*/ 259 w 305"/>
                <a:gd name="T61" fmla="*/ 127 h 176"/>
                <a:gd name="T62" fmla="*/ 276 w 305"/>
                <a:gd name="T63" fmla="*/ 87 h 176"/>
                <a:gd name="T64" fmla="*/ 276 w 305"/>
                <a:gd name="T65" fmla="*/ 50 h 176"/>
                <a:gd name="T66" fmla="*/ 255 w 305"/>
                <a:gd name="T67" fmla="*/ 11 h 176"/>
                <a:gd name="T68" fmla="*/ 254 w 305"/>
                <a:gd name="T69" fmla="*/ 5 h 176"/>
                <a:gd name="T70" fmla="*/ 257 w 305"/>
                <a:gd name="T71" fmla="*/ 1 h 176"/>
                <a:gd name="T72" fmla="*/ 261 w 305"/>
                <a:gd name="T7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5" h="176">
                  <a:moveTo>
                    <a:pt x="261" y="0"/>
                  </a:moveTo>
                  <a:lnTo>
                    <a:pt x="263" y="0"/>
                  </a:lnTo>
                  <a:lnTo>
                    <a:pt x="266" y="1"/>
                  </a:lnTo>
                  <a:lnTo>
                    <a:pt x="280" y="25"/>
                  </a:lnTo>
                  <a:lnTo>
                    <a:pt x="289" y="46"/>
                  </a:lnTo>
                  <a:lnTo>
                    <a:pt x="292" y="66"/>
                  </a:lnTo>
                  <a:lnTo>
                    <a:pt x="291" y="84"/>
                  </a:lnTo>
                  <a:lnTo>
                    <a:pt x="284" y="104"/>
                  </a:lnTo>
                  <a:lnTo>
                    <a:pt x="275" y="125"/>
                  </a:lnTo>
                  <a:lnTo>
                    <a:pt x="291" y="130"/>
                  </a:lnTo>
                  <a:lnTo>
                    <a:pt x="301" y="142"/>
                  </a:lnTo>
                  <a:lnTo>
                    <a:pt x="305" y="157"/>
                  </a:lnTo>
                  <a:lnTo>
                    <a:pt x="305" y="169"/>
                  </a:lnTo>
                  <a:lnTo>
                    <a:pt x="304" y="173"/>
                  </a:lnTo>
                  <a:lnTo>
                    <a:pt x="302" y="174"/>
                  </a:lnTo>
                  <a:lnTo>
                    <a:pt x="299" y="176"/>
                  </a:lnTo>
                  <a:lnTo>
                    <a:pt x="6" y="176"/>
                  </a:lnTo>
                  <a:lnTo>
                    <a:pt x="4" y="174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3" y="144"/>
                  </a:lnTo>
                  <a:lnTo>
                    <a:pt x="10" y="134"/>
                  </a:lnTo>
                  <a:lnTo>
                    <a:pt x="22" y="126"/>
                  </a:lnTo>
                  <a:lnTo>
                    <a:pt x="35" y="123"/>
                  </a:lnTo>
                  <a:lnTo>
                    <a:pt x="199" y="123"/>
                  </a:lnTo>
                  <a:lnTo>
                    <a:pt x="212" y="102"/>
                  </a:lnTo>
                  <a:lnTo>
                    <a:pt x="221" y="83"/>
                  </a:lnTo>
                  <a:lnTo>
                    <a:pt x="225" y="63"/>
                  </a:lnTo>
                  <a:lnTo>
                    <a:pt x="223" y="42"/>
                  </a:lnTo>
                  <a:lnTo>
                    <a:pt x="215" y="19"/>
                  </a:lnTo>
                  <a:lnTo>
                    <a:pt x="215" y="16"/>
                  </a:lnTo>
                  <a:lnTo>
                    <a:pt x="215" y="15"/>
                  </a:lnTo>
                  <a:lnTo>
                    <a:pt x="216" y="12"/>
                  </a:lnTo>
                  <a:lnTo>
                    <a:pt x="219" y="11"/>
                  </a:lnTo>
                  <a:lnTo>
                    <a:pt x="221" y="9"/>
                  </a:lnTo>
                  <a:lnTo>
                    <a:pt x="223" y="11"/>
                  </a:lnTo>
                  <a:lnTo>
                    <a:pt x="225" y="12"/>
                  </a:lnTo>
                  <a:lnTo>
                    <a:pt x="226" y="13"/>
                  </a:lnTo>
                  <a:lnTo>
                    <a:pt x="234" y="36"/>
                  </a:lnTo>
                  <a:lnTo>
                    <a:pt x="238" y="56"/>
                  </a:lnTo>
                  <a:lnTo>
                    <a:pt x="237" y="76"/>
                  </a:lnTo>
                  <a:lnTo>
                    <a:pt x="230" y="94"/>
                  </a:lnTo>
                  <a:lnTo>
                    <a:pt x="221" y="114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3" y="138"/>
                  </a:lnTo>
                  <a:lnTo>
                    <a:pt x="35" y="138"/>
                  </a:lnTo>
                  <a:lnTo>
                    <a:pt x="23" y="140"/>
                  </a:lnTo>
                  <a:lnTo>
                    <a:pt x="16" y="147"/>
                  </a:lnTo>
                  <a:lnTo>
                    <a:pt x="13" y="157"/>
                  </a:lnTo>
                  <a:lnTo>
                    <a:pt x="13" y="163"/>
                  </a:lnTo>
                  <a:lnTo>
                    <a:pt x="292" y="163"/>
                  </a:lnTo>
                  <a:lnTo>
                    <a:pt x="292" y="157"/>
                  </a:lnTo>
                  <a:lnTo>
                    <a:pt x="289" y="147"/>
                  </a:lnTo>
                  <a:lnTo>
                    <a:pt x="281" y="140"/>
                  </a:lnTo>
                  <a:lnTo>
                    <a:pt x="270" y="138"/>
                  </a:lnTo>
                  <a:lnTo>
                    <a:pt x="266" y="138"/>
                  </a:lnTo>
                  <a:lnTo>
                    <a:pt x="262" y="136"/>
                  </a:lnTo>
                  <a:lnTo>
                    <a:pt x="259" y="134"/>
                  </a:lnTo>
                  <a:lnTo>
                    <a:pt x="259" y="131"/>
                  </a:lnTo>
                  <a:lnTo>
                    <a:pt x="259" y="127"/>
                  </a:lnTo>
                  <a:lnTo>
                    <a:pt x="270" y="106"/>
                  </a:lnTo>
                  <a:lnTo>
                    <a:pt x="276" y="87"/>
                  </a:lnTo>
                  <a:lnTo>
                    <a:pt x="279" y="67"/>
                  </a:lnTo>
                  <a:lnTo>
                    <a:pt x="276" y="50"/>
                  </a:lnTo>
                  <a:lnTo>
                    <a:pt x="268" y="30"/>
                  </a:lnTo>
                  <a:lnTo>
                    <a:pt x="255" y="11"/>
                  </a:lnTo>
                  <a:lnTo>
                    <a:pt x="254" y="8"/>
                  </a:lnTo>
                  <a:lnTo>
                    <a:pt x="254" y="5"/>
                  </a:lnTo>
                  <a:lnTo>
                    <a:pt x="254" y="3"/>
                  </a:lnTo>
                  <a:lnTo>
                    <a:pt x="257" y="1"/>
                  </a:lnTo>
                  <a:lnTo>
                    <a:pt x="258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696">
              <a:extLst>
                <a:ext uri="{FF2B5EF4-FFF2-40B4-BE49-F238E27FC236}">
                  <a16:creationId xmlns:a16="http://schemas.microsoft.com/office/drawing/2014/main" id="{9216EA3F-CAA1-4941-93F5-A94E8688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2089150"/>
              <a:ext cx="349250" cy="349250"/>
            </a:xfrm>
            <a:custGeom>
              <a:avLst/>
              <a:gdLst>
                <a:gd name="T0" fmla="*/ 161 w 220"/>
                <a:gd name="T1" fmla="*/ 0 h 220"/>
                <a:gd name="T2" fmla="*/ 164 w 220"/>
                <a:gd name="T3" fmla="*/ 0 h 220"/>
                <a:gd name="T4" fmla="*/ 165 w 220"/>
                <a:gd name="T5" fmla="*/ 2 h 220"/>
                <a:gd name="T6" fmla="*/ 219 w 220"/>
                <a:gd name="T7" fmla="*/ 55 h 220"/>
                <a:gd name="T8" fmla="*/ 220 w 220"/>
                <a:gd name="T9" fmla="*/ 56 h 220"/>
                <a:gd name="T10" fmla="*/ 220 w 220"/>
                <a:gd name="T11" fmla="*/ 59 h 220"/>
                <a:gd name="T12" fmla="*/ 220 w 220"/>
                <a:gd name="T13" fmla="*/ 61 h 220"/>
                <a:gd name="T14" fmla="*/ 219 w 220"/>
                <a:gd name="T15" fmla="*/ 64 h 220"/>
                <a:gd name="T16" fmla="*/ 178 w 220"/>
                <a:gd name="T17" fmla="*/ 104 h 220"/>
                <a:gd name="T18" fmla="*/ 176 w 220"/>
                <a:gd name="T19" fmla="*/ 106 h 220"/>
                <a:gd name="T20" fmla="*/ 173 w 220"/>
                <a:gd name="T21" fmla="*/ 106 h 220"/>
                <a:gd name="T22" fmla="*/ 170 w 220"/>
                <a:gd name="T23" fmla="*/ 106 h 220"/>
                <a:gd name="T24" fmla="*/ 169 w 220"/>
                <a:gd name="T25" fmla="*/ 104 h 220"/>
                <a:gd name="T26" fmla="*/ 168 w 220"/>
                <a:gd name="T27" fmla="*/ 102 h 220"/>
                <a:gd name="T28" fmla="*/ 166 w 220"/>
                <a:gd name="T29" fmla="*/ 99 h 220"/>
                <a:gd name="T30" fmla="*/ 168 w 220"/>
                <a:gd name="T31" fmla="*/ 97 h 220"/>
                <a:gd name="T32" fmla="*/ 169 w 220"/>
                <a:gd name="T33" fmla="*/ 95 h 220"/>
                <a:gd name="T34" fmla="*/ 204 w 220"/>
                <a:gd name="T35" fmla="*/ 59 h 220"/>
                <a:gd name="T36" fmla="*/ 161 w 220"/>
                <a:gd name="T37" fmla="*/ 15 h 220"/>
                <a:gd name="T38" fmla="*/ 16 w 220"/>
                <a:gd name="T39" fmla="*/ 161 h 220"/>
                <a:gd name="T40" fmla="*/ 59 w 220"/>
                <a:gd name="T41" fmla="*/ 204 h 220"/>
                <a:gd name="T42" fmla="*/ 113 w 220"/>
                <a:gd name="T43" fmla="*/ 151 h 220"/>
                <a:gd name="T44" fmla="*/ 114 w 220"/>
                <a:gd name="T45" fmla="*/ 150 h 220"/>
                <a:gd name="T46" fmla="*/ 117 w 220"/>
                <a:gd name="T47" fmla="*/ 149 h 220"/>
                <a:gd name="T48" fmla="*/ 119 w 220"/>
                <a:gd name="T49" fmla="*/ 150 h 220"/>
                <a:gd name="T50" fmla="*/ 122 w 220"/>
                <a:gd name="T51" fmla="*/ 151 h 220"/>
                <a:gd name="T52" fmla="*/ 123 w 220"/>
                <a:gd name="T53" fmla="*/ 154 h 220"/>
                <a:gd name="T54" fmla="*/ 123 w 220"/>
                <a:gd name="T55" fmla="*/ 155 h 220"/>
                <a:gd name="T56" fmla="*/ 123 w 220"/>
                <a:gd name="T57" fmla="*/ 158 h 220"/>
                <a:gd name="T58" fmla="*/ 122 w 220"/>
                <a:gd name="T59" fmla="*/ 161 h 220"/>
                <a:gd name="T60" fmla="*/ 64 w 220"/>
                <a:gd name="T61" fmla="*/ 218 h 220"/>
                <a:gd name="T62" fmla="*/ 62 w 220"/>
                <a:gd name="T63" fmla="*/ 220 h 220"/>
                <a:gd name="T64" fmla="*/ 59 w 220"/>
                <a:gd name="T65" fmla="*/ 220 h 220"/>
                <a:gd name="T66" fmla="*/ 56 w 220"/>
                <a:gd name="T67" fmla="*/ 220 h 220"/>
                <a:gd name="T68" fmla="*/ 55 w 220"/>
                <a:gd name="T69" fmla="*/ 218 h 220"/>
                <a:gd name="T70" fmla="*/ 1 w 220"/>
                <a:gd name="T71" fmla="*/ 166 h 220"/>
                <a:gd name="T72" fmla="*/ 0 w 220"/>
                <a:gd name="T73" fmla="*/ 163 h 220"/>
                <a:gd name="T74" fmla="*/ 0 w 220"/>
                <a:gd name="T75" fmla="*/ 161 h 220"/>
                <a:gd name="T76" fmla="*/ 0 w 220"/>
                <a:gd name="T77" fmla="*/ 158 h 220"/>
                <a:gd name="T78" fmla="*/ 1 w 220"/>
                <a:gd name="T79" fmla="*/ 155 h 220"/>
                <a:gd name="T80" fmla="*/ 156 w 220"/>
                <a:gd name="T81" fmla="*/ 2 h 220"/>
                <a:gd name="T82" fmla="*/ 159 w 220"/>
                <a:gd name="T83" fmla="*/ 0 h 220"/>
                <a:gd name="T84" fmla="*/ 161 w 220"/>
                <a:gd name="T8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" h="220">
                  <a:moveTo>
                    <a:pt x="161" y="0"/>
                  </a:moveTo>
                  <a:lnTo>
                    <a:pt x="164" y="0"/>
                  </a:lnTo>
                  <a:lnTo>
                    <a:pt x="165" y="2"/>
                  </a:lnTo>
                  <a:lnTo>
                    <a:pt x="219" y="55"/>
                  </a:lnTo>
                  <a:lnTo>
                    <a:pt x="220" y="56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9" y="64"/>
                  </a:lnTo>
                  <a:lnTo>
                    <a:pt x="178" y="104"/>
                  </a:lnTo>
                  <a:lnTo>
                    <a:pt x="176" y="106"/>
                  </a:lnTo>
                  <a:lnTo>
                    <a:pt x="173" y="106"/>
                  </a:lnTo>
                  <a:lnTo>
                    <a:pt x="170" y="106"/>
                  </a:lnTo>
                  <a:lnTo>
                    <a:pt x="169" y="104"/>
                  </a:lnTo>
                  <a:lnTo>
                    <a:pt x="168" y="102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9" y="95"/>
                  </a:lnTo>
                  <a:lnTo>
                    <a:pt x="204" y="59"/>
                  </a:lnTo>
                  <a:lnTo>
                    <a:pt x="161" y="15"/>
                  </a:lnTo>
                  <a:lnTo>
                    <a:pt x="16" y="161"/>
                  </a:lnTo>
                  <a:lnTo>
                    <a:pt x="59" y="204"/>
                  </a:lnTo>
                  <a:lnTo>
                    <a:pt x="113" y="151"/>
                  </a:lnTo>
                  <a:lnTo>
                    <a:pt x="114" y="150"/>
                  </a:lnTo>
                  <a:lnTo>
                    <a:pt x="117" y="149"/>
                  </a:lnTo>
                  <a:lnTo>
                    <a:pt x="119" y="150"/>
                  </a:lnTo>
                  <a:lnTo>
                    <a:pt x="122" y="151"/>
                  </a:lnTo>
                  <a:lnTo>
                    <a:pt x="123" y="154"/>
                  </a:lnTo>
                  <a:lnTo>
                    <a:pt x="123" y="155"/>
                  </a:lnTo>
                  <a:lnTo>
                    <a:pt x="123" y="158"/>
                  </a:lnTo>
                  <a:lnTo>
                    <a:pt x="122" y="161"/>
                  </a:lnTo>
                  <a:lnTo>
                    <a:pt x="64" y="218"/>
                  </a:lnTo>
                  <a:lnTo>
                    <a:pt x="62" y="220"/>
                  </a:lnTo>
                  <a:lnTo>
                    <a:pt x="59" y="220"/>
                  </a:lnTo>
                  <a:lnTo>
                    <a:pt x="56" y="220"/>
                  </a:lnTo>
                  <a:lnTo>
                    <a:pt x="55" y="218"/>
                  </a:lnTo>
                  <a:lnTo>
                    <a:pt x="1" y="166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1" y="155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97">
              <a:extLst>
                <a:ext uri="{FF2B5EF4-FFF2-40B4-BE49-F238E27FC236}">
                  <a16:creationId xmlns:a16="http://schemas.microsoft.com/office/drawing/2014/main" id="{4841E93D-AC30-4A62-B70E-9199688B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2368550"/>
              <a:ext cx="96838" cy="96838"/>
            </a:xfrm>
            <a:custGeom>
              <a:avLst/>
              <a:gdLst>
                <a:gd name="T0" fmla="*/ 7 w 61"/>
                <a:gd name="T1" fmla="*/ 0 h 61"/>
                <a:gd name="T2" fmla="*/ 8 w 61"/>
                <a:gd name="T3" fmla="*/ 0 h 61"/>
                <a:gd name="T4" fmla="*/ 11 w 61"/>
                <a:gd name="T5" fmla="*/ 2 h 61"/>
                <a:gd name="T6" fmla="*/ 58 w 61"/>
                <a:gd name="T7" fmla="*/ 49 h 61"/>
                <a:gd name="T8" fmla="*/ 59 w 61"/>
                <a:gd name="T9" fmla="*/ 51 h 61"/>
                <a:gd name="T10" fmla="*/ 61 w 61"/>
                <a:gd name="T11" fmla="*/ 54 h 61"/>
                <a:gd name="T12" fmla="*/ 59 w 61"/>
                <a:gd name="T13" fmla="*/ 57 h 61"/>
                <a:gd name="T14" fmla="*/ 58 w 61"/>
                <a:gd name="T15" fmla="*/ 58 h 61"/>
                <a:gd name="T16" fmla="*/ 57 w 61"/>
                <a:gd name="T17" fmla="*/ 59 h 61"/>
                <a:gd name="T18" fmla="*/ 54 w 61"/>
                <a:gd name="T19" fmla="*/ 61 h 61"/>
                <a:gd name="T20" fmla="*/ 51 w 61"/>
                <a:gd name="T21" fmla="*/ 59 h 61"/>
                <a:gd name="T22" fmla="*/ 49 w 61"/>
                <a:gd name="T23" fmla="*/ 58 h 61"/>
                <a:gd name="T24" fmla="*/ 2 w 61"/>
                <a:gd name="T25" fmla="*/ 11 h 61"/>
                <a:gd name="T26" fmla="*/ 0 w 61"/>
                <a:gd name="T27" fmla="*/ 8 h 61"/>
                <a:gd name="T28" fmla="*/ 0 w 61"/>
                <a:gd name="T29" fmla="*/ 7 h 61"/>
                <a:gd name="T30" fmla="*/ 0 w 61"/>
                <a:gd name="T31" fmla="*/ 4 h 61"/>
                <a:gd name="T32" fmla="*/ 2 w 61"/>
                <a:gd name="T33" fmla="*/ 2 h 61"/>
                <a:gd name="T34" fmla="*/ 4 w 61"/>
                <a:gd name="T35" fmla="*/ 0 h 61"/>
                <a:gd name="T36" fmla="*/ 7 w 61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61">
                  <a:moveTo>
                    <a:pt x="7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58" y="49"/>
                  </a:lnTo>
                  <a:lnTo>
                    <a:pt x="59" y="51"/>
                  </a:lnTo>
                  <a:lnTo>
                    <a:pt x="61" y="54"/>
                  </a:lnTo>
                  <a:lnTo>
                    <a:pt x="59" y="57"/>
                  </a:lnTo>
                  <a:lnTo>
                    <a:pt x="58" y="58"/>
                  </a:lnTo>
                  <a:lnTo>
                    <a:pt x="57" y="59"/>
                  </a:lnTo>
                  <a:lnTo>
                    <a:pt x="54" y="61"/>
                  </a:lnTo>
                  <a:lnTo>
                    <a:pt x="51" y="59"/>
                  </a:lnTo>
                  <a:lnTo>
                    <a:pt x="49" y="58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222">
            <a:extLst>
              <a:ext uri="{FF2B5EF4-FFF2-40B4-BE49-F238E27FC236}">
                <a16:creationId xmlns:a16="http://schemas.microsoft.com/office/drawing/2014/main" id="{24D951F6-8308-4EBA-B32D-8DA89D4C7317}"/>
              </a:ext>
            </a:extLst>
          </p:cNvPr>
          <p:cNvGrpSpPr/>
          <p:nvPr/>
        </p:nvGrpSpPr>
        <p:grpSpPr>
          <a:xfrm>
            <a:off x="3519499" y="2758900"/>
            <a:ext cx="488951" cy="474663"/>
            <a:chOff x="2166938" y="4244975"/>
            <a:chExt cx="488951" cy="474663"/>
          </a:xfrm>
          <a:solidFill>
            <a:schemeClr val="bg2"/>
          </a:solidFill>
        </p:grpSpPr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0A14E4A6-394C-4231-93C8-FF85FAD00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6938" y="4244975"/>
              <a:ext cx="439738" cy="444500"/>
            </a:xfrm>
            <a:custGeom>
              <a:avLst/>
              <a:gdLst>
                <a:gd name="T0" fmla="*/ 248 w 277"/>
                <a:gd name="T1" fmla="*/ 16 h 280"/>
                <a:gd name="T2" fmla="*/ 242 w 277"/>
                <a:gd name="T3" fmla="*/ 21 h 280"/>
                <a:gd name="T4" fmla="*/ 235 w 277"/>
                <a:gd name="T5" fmla="*/ 29 h 280"/>
                <a:gd name="T6" fmla="*/ 202 w 277"/>
                <a:gd name="T7" fmla="*/ 60 h 280"/>
                <a:gd name="T8" fmla="*/ 161 w 277"/>
                <a:gd name="T9" fmla="*/ 90 h 280"/>
                <a:gd name="T10" fmla="*/ 112 w 277"/>
                <a:gd name="T11" fmla="*/ 105 h 280"/>
                <a:gd name="T12" fmla="*/ 24 w 277"/>
                <a:gd name="T13" fmla="*/ 105 h 280"/>
                <a:gd name="T14" fmla="*/ 17 w 277"/>
                <a:gd name="T15" fmla="*/ 111 h 280"/>
                <a:gd name="T16" fmla="*/ 13 w 277"/>
                <a:gd name="T17" fmla="*/ 122 h 280"/>
                <a:gd name="T18" fmla="*/ 14 w 277"/>
                <a:gd name="T19" fmla="*/ 165 h 280"/>
                <a:gd name="T20" fmla="*/ 19 w 277"/>
                <a:gd name="T21" fmla="*/ 173 h 280"/>
                <a:gd name="T22" fmla="*/ 30 w 277"/>
                <a:gd name="T23" fmla="*/ 177 h 280"/>
                <a:gd name="T24" fmla="*/ 137 w 277"/>
                <a:gd name="T25" fmla="*/ 181 h 280"/>
                <a:gd name="T26" fmla="*/ 183 w 277"/>
                <a:gd name="T27" fmla="*/ 204 h 280"/>
                <a:gd name="T28" fmla="*/ 221 w 277"/>
                <a:gd name="T29" fmla="*/ 237 h 280"/>
                <a:gd name="T30" fmla="*/ 238 w 277"/>
                <a:gd name="T31" fmla="*/ 257 h 280"/>
                <a:gd name="T32" fmla="*/ 246 w 277"/>
                <a:gd name="T33" fmla="*/ 263 h 280"/>
                <a:gd name="T34" fmla="*/ 251 w 277"/>
                <a:gd name="T35" fmla="*/ 267 h 280"/>
                <a:gd name="T36" fmla="*/ 256 w 277"/>
                <a:gd name="T37" fmla="*/ 267 h 280"/>
                <a:gd name="T38" fmla="*/ 263 w 277"/>
                <a:gd name="T39" fmla="*/ 261 h 280"/>
                <a:gd name="T40" fmla="*/ 263 w 277"/>
                <a:gd name="T41" fmla="*/ 25 h 280"/>
                <a:gd name="T42" fmla="*/ 260 w 277"/>
                <a:gd name="T43" fmla="*/ 17 h 280"/>
                <a:gd name="T44" fmla="*/ 252 w 277"/>
                <a:gd name="T45" fmla="*/ 13 h 280"/>
                <a:gd name="T46" fmla="*/ 250 w 277"/>
                <a:gd name="T47" fmla="*/ 0 h 280"/>
                <a:gd name="T48" fmla="*/ 264 w 277"/>
                <a:gd name="T49" fmla="*/ 4 h 280"/>
                <a:gd name="T50" fmla="*/ 277 w 277"/>
                <a:gd name="T51" fmla="*/ 25 h 280"/>
                <a:gd name="T52" fmla="*/ 273 w 277"/>
                <a:gd name="T53" fmla="*/ 268 h 280"/>
                <a:gd name="T54" fmla="*/ 252 w 277"/>
                <a:gd name="T55" fmla="*/ 280 h 280"/>
                <a:gd name="T56" fmla="*/ 246 w 277"/>
                <a:gd name="T57" fmla="*/ 280 h 280"/>
                <a:gd name="T58" fmla="*/ 234 w 277"/>
                <a:gd name="T59" fmla="*/ 271 h 280"/>
                <a:gd name="T60" fmla="*/ 212 w 277"/>
                <a:gd name="T61" fmla="*/ 247 h 280"/>
                <a:gd name="T62" fmla="*/ 176 w 277"/>
                <a:gd name="T63" fmla="*/ 216 h 280"/>
                <a:gd name="T64" fmla="*/ 134 w 277"/>
                <a:gd name="T65" fmla="*/ 194 h 280"/>
                <a:gd name="T66" fmla="*/ 30 w 277"/>
                <a:gd name="T67" fmla="*/ 190 h 280"/>
                <a:gd name="T68" fmla="*/ 9 w 277"/>
                <a:gd name="T69" fmla="*/ 181 h 280"/>
                <a:gd name="T70" fmla="*/ 0 w 277"/>
                <a:gd name="T71" fmla="*/ 160 h 280"/>
                <a:gd name="T72" fmla="*/ 2 w 277"/>
                <a:gd name="T73" fmla="*/ 110 h 280"/>
                <a:gd name="T74" fmla="*/ 18 w 277"/>
                <a:gd name="T75" fmla="*/ 93 h 280"/>
                <a:gd name="T76" fmla="*/ 112 w 277"/>
                <a:gd name="T77" fmla="*/ 92 h 280"/>
                <a:gd name="T78" fmla="*/ 155 w 277"/>
                <a:gd name="T79" fmla="*/ 79 h 280"/>
                <a:gd name="T80" fmla="*/ 195 w 277"/>
                <a:gd name="T81" fmla="*/ 50 h 280"/>
                <a:gd name="T82" fmla="*/ 225 w 277"/>
                <a:gd name="T83" fmla="*/ 20 h 280"/>
                <a:gd name="T84" fmla="*/ 240 w 277"/>
                <a:gd name="T85" fmla="*/ 4 h 280"/>
                <a:gd name="T86" fmla="*/ 250 w 277"/>
                <a:gd name="T8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80">
                  <a:moveTo>
                    <a:pt x="251" y="13"/>
                  </a:moveTo>
                  <a:lnTo>
                    <a:pt x="248" y="16"/>
                  </a:lnTo>
                  <a:lnTo>
                    <a:pt x="246" y="18"/>
                  </a:lnTo>
                  <a:lnTo>
                    <a:pt x="242" y="21"/>
                  </a:lnTo>
                  <a:lnTo>
                    <a:pt x="238" y="25"/>
                  </a:lnTo>
                  <a:lnTo>
                    <a:pt x="235" y="29"/>
                  </a:lnTo>
                  <a:lnTo>
                    <a:pt x="221" y="43"/>
                  </a:lnTo>
                  <a:lnTo>
                    <a:pt x="202" y="60"/>
                  </a:lnTo>
                  <a:lnTo>
                    <a:pt x="183" y="76"/>
                  </a:lnTo>
                  <a:lnTo>
                    <a:pt x="161" y="90"/>
                  </a:lnTo>
                  <a:lnTo>
                    <a:pt x="137" y="101"/>
                  </a:lnTo>
                  <a:lnTo>
                    <a:pt x="112" y="105"/>
                  </a:lnTo>
                  <a:lnTo>
                    <a:pt x="30" y="105"/>
                  </a:lnTo>
                  <a:lnTo>
                    <a:pt x="24" y="105"/>
                  </a:lnTo>
                  <a:lnTo>
                    <a:pt x="19" y="107"/>
                  </a:lnTo>
                  <a:lnTo>
                    <a:pt x="17" y="111"/>
                  </a:lnTo>
                  <a:lnTo>
                    <a:pt x="14" y="117"/>
                  </a:lnTo>
                  <a:lnTo>
                    <a:pt x="13" y="122"/>
                  </a:lnTo>
                  <a:lnTo>
                    <a:pt x="13" y="160"/>
                  </a:lnTo>
                  <a:lnTo>
                    <a:pt x="14" y="165"/>
                  </a:lnTo>
                  <a:lnTo>
                    <a:pt x="17" y="169"/>
                  </a:lnTo>
                  <a:lnTo>
                    <a:pt x="19" y="173"/>
                  </a:lnTo>
                  <a:lnTo>
                    <a:pt x="24" y="175"/>
                  </a:lnTo>
                  <a:lnTo>
                    <a:pt x="30" y="177"/>
                  </a:lnTo>
                  <a:lnTo>
                    <a:pt x="112" y="177"/>
                  </a:lnTo>
                  <a:lnTo>
                    <a:pt x="137" y="181"/>
                  </a:lnTo>
                  <a:lnTo>
                    <a:pt x="161" y="190"/>
                  </a:lnTo>
                  <a:lnTo>
                    <a:pt x="183" y="204"/>
                  </a:lnTo>
                  <a:lnTo>
                    <a:pt x="202" y="221"/>
                  </a:lnTo>
                  <a:lnTo>
                    <a:pt x="221" y="237"/>
                  </a:lnTo>
                  <a:lnTo>
                    <a:pt x="235" y="253"/>
                  </a:lnTo>
                  <a:lnTo>
                    <a:pt x="238" y="257"/>
                  </a:lnTo>
                  <a:lnTo>
                    <a:pt x="242" y="261"/>
                  </a:lnTo>
                  <a:lnTo>
                    <a:pt x="246" y="263"/>
                  </a:lnTo>
                  <a:lnTo>
                    <a:pt x="248" y="266"/>
                  </a:lnTo>
                  <a:lnTo>
                    <a:pt x="251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4"/>
                  </a:lnTo>
                  <a:lnTo>
                    <a:pt x="263" y="261"/>
                  </a:lnTo>
                  <a:lnTo>
                    <a:pt x="263" y="257"/>
                  </a:lnTo>
                  <a:lnTo>
                    <a:pt x="263" y="25"/>
                  </a:lnTo>
                  <a:lnTo>
                    <a:pt x="263" y="21"/>
                  </a:lnTo>
                  <a:lnTo>
                    <a:pt x="260" y="17"/>
                  </a:lnTo>
                  <a:lnTo>
                    <a:pt x="256" y="14"/>
                  </a:lnTo>
                  <a:lnTo>
                    <a:pt x="252" y="13"/>
                  </a:lnTo>
                  <a:lnTo>
                    <a:pt x="251" y="13"/>
                  </a:lnTo>
                  <a:close/>
                  <a:moveTo>
                    <a:pt x="250" y="0"/>
                  </a:moveTo>
                  <a:lnTo>
                    <a:pt x="252" y="0"/>
                  </a:lnTo>
                  <a:lnTo>
                    <a:pt x="264" y="4"/>
                  </a:lnTo>
                  <a:lnTo>
                    <a:pt x="273" y="12"/>
                  </a:lnTo>
                  <a:lnTo>
                    <a:pt x="277" y="25"/>
                  </a:lnTo>
                  <a:lnTo>
                    <a:pt x="277" y="257"/>
                  </a:lnTo>
                  <a:lnTo>
                    <a:pt x="273" y="268"/>
                  </a:lnTo>
                  <a:lnTo>
                    <a:pt x="264" y="278"/>
                  </a:lnTo>
                  <a:lnTo>
                    <a:pt x="252" y="280"/>
                  </a:lnTo>
                  <a:lnTo>
                    <a:pt x="250" y="280"/>
                  </a:lnTo>
                  <a:lnTo>
                    <a:pt x="246" y="280"/>
                  </a:lnTo>
                  <a:lnTo>
                    <a:pt x="240" y="276"/>
                  </a:lnTo>
                  <a:lnTo>
                    <a:pt x="234" y="271"/>
                  </a:lnTo>
                  <a:lnTo>
                    <a:pt x="225" y="262"/>
                  </a:lnTo>
                  <a:lnTo>
                    <a:pt x="212" y="247"/>
                  </a:lnTo>
                  <a:lnTo>
                    <a:pt x="195" y="232"/>
                  </a:lnTo>
                  <a:lnTo>
                    <a:pt x="176" y="216"/>
                  </a:lnTo>
                  <a:lnTo>
                    <a:pt x="155" y="203"/>
                  </a:lnTo>
                  <a:lnTo>
                    <a:pt x="134" y="194"/>
                  </a:lnTo>
                  <a:lnTo>
                    <a:pt x="112" y="190"/>
                  </a:lnTo>
                  <a:lnTo>
                    <a:pt x="30" y="190"/>
                  </a:lnTo>
                  <a:lnTo>
                    <a:pt x="18" y="187"/>
                  </a:lnTo>
                  <a:lnTo>
                    <a:pt x="9" y="181"/>
                  </a:lnTo>
                  <a:lnTo>
                    <a:pt x="2" y="172"/>
                  </a:lnTo>
                  <a:lnTo>
                    <a:pt x="0" y="160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9" y="99"/>
                  </a:lnTo>
                  <a:lnTo>
                    <a:pt x="18" y="93"/>
                  </a:lnTo>
                  <a:lnTo>
                    <a:pt x="30" y="92"/>
                  </a:lnTo>
                  <a:lnTo>
                    <a:pt x="112" y="92"/>
                  </a:lnTo>
                  <a:lnTo>
                    <a:pt x="134" y="88"/>
                  </a:lnTo>
                  <a:lnTo>
                    <a:pt x="155" y="79"/>
                  </a:lnTo>
                  <a:lnTo>
                    <a:pt x="176" y="64"/>
                  </a:lnTo>
                  <a:lnTo>
                    <a:pt x="195" y="50"/>
                  </a:lnTo>
                  <a:lnTo>
                    <a:pt x="212" y="34"/>
                  </a:lnTo>
                  <a:lnTo>
                    <a:pt x="225" y="20"/>
                  </a:lnTo>
                  <a:lnTo>
                    <a:pt x="234" y="10"/>
                  </a:lnTo>
                  <a:lnTo>
                    <a:pt x="240" y="4"/>
                  </a:lnTo>
                  <a:lnTo>
                    <a:pt x="246" y="1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92">
              <a:extLst>
                <a:ext uri="{FF2B5EF4-FFF2-40B4-BE49-F238E27FC236}">
                  <a16:creationId xmlns:a16="http://schemas.microsoft.com/office/drawing/2014/main" id="{4CF2079E-5D6B-4CA3-8F27-D07FDD0A7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451" y="4387850"/>
              <a:ext cx="71438" cy="158750"/>
            </a:xfrm>
            <a:custGeom>
              <a:avLst/>
              <a:gdLst>
                <a:gd name="T0" fmla="*/ 6 w 45"/>
                <a:gd name="T1" fmla="*/ 0 h 100"/>
                <a:gd name="T2" fmla="*/ 9 w 45"/>
                <a:gd name="T3" fmla="*/ 0 h 100"/>
                <a:gd name="T4" fmla="*/ 23 w 45"/>
                <a:gd name="T5" fmla="*/ 8 h 100"/>
                <a:gd name="T6" fmla="*/ 35 w 45"/>
                <a:gd name="T7" fmla="*/ 20 h 100"/>
                <a:gd name="T8" fmla="*/ 43 w 45"/>
                <a:gd name="T9" fmla="*/ 34 h 100"/>
                <a:gd name="T10" fmla="*/ 45 w 45"/>
                <a:gd name="T11" fmla="*/ 50 h 100"/>
                <a:gd name="T12" fmla="*/ 43 w 45"/>
                <a:gd name="T13" fmla="*/ 67 h 100"/>
                <a:gd name="T14" fmla="*/ 35 w 45"/>
                <a:gd name="T15" fmla="*/ 82 h 100"/>
                <a:gd name="T16" fmla="*/ 23 w 45"/>
                <a:gd name="T17" fmla="*/ 93 h 100"/>
                <a:gd name="T18" fmla="*/ 9 w 45"/>
                <a:gd name="T19" fmla="*/ 100 h 100"/>
                <a:gd name="T20" fmla="*/ 6 w 45"/>
                <a:gd name="T21" fmla="*/ 100 h 100"/>
                <a:gd name="T22" fmla="*/ 4 w 45"/>
                <a:gd name="T23" fmla="*/ 100 h 100"/>
                <a:gd name="T24" fmla="*/ 2 w 45"/>
                <a:gd name="T25" fmla="*/ 99 h 100"/>
                <a:gd name="T26" fmla="*/ 0 w 45"/>
                <a:gd name="T27" fmla="*/ 96 h 100"/>
                <a:gd name="T28" fmla="*/ 0 w 45"/>
                <a:gd name="T29" fmla="*/ 93 h 100"/>
                <a:gd name="T30" fmla="*/ 1 w 45"/>
                <a:gd name="T31" fmla="*/ 91 h 100"/>
                <a:gd name="T32" fmla="*/ 2 w 45"/>
                <a:gd name="T33" fmla="*/ 89 h 100"/>
                <a:gd name="T34" fmla="*/ 5 w 45"/>
                <a:gd name="T35" fmla="*/ 88 h 100"/>
                <a:gd name="T36" fmla="*/ 19 w 45"/>
                <a:gd name="T37" fmla="*/ 80 h 100"/>
                <a:gd name="T38" fmla="*/ 28 w 45"/>
                <a:gd name="T39" fmla="*/ 67 h 100"/>
                <a:gd name="T40" fmla="*/ 32 w 45"/>
                <a:gd name="T41" fmla="*/ 50 h 100"/>
                <a:gd name="T42" fmla="*/ 28 w 45"/>
                <a:gd name="T43" fmla="*/ 34 h 100"/>
                <a:gd name="T44" fmla="*/ 19 w 45"/>
                <a:gd name="T45" fmla="*/ 21 h 100"/>
                <a:gd name="T46" fmla="*/ 5 w 45"/>
                <a:gd name="T47" fmla="*/ 13 h 100"/>
                <a:gd name="T48" fmla="*/ 2 w 45"/>
                <a:gd name="T49" fmla="*/ 12 h 100"/>
                <a:gd name="T50" fmla="*/ 1 w 45"/>
                <a:gd name="T51" fmla="*/ 11 h 100"/>
                <a:gd name="T52" fmla="*/ 0 w 45"/>
                <a:gd name="T53" fmla="*/ 8 h 100"/>
                <a:gd name="T54" fmla="*/ 0 w 45"/>
                <a:gd name="T55" fmla="*/ 6 h 100"/>
                <a:gd name="T56" fmla="*/ 1 w 45"/>
                <a:gd name="T57" fmla="*/ 3 h 100"/>
                <a:gd name="T58" fmla="*/ 4 w 45"/>
                <a:gd name="T59" fmla="*/ 2 h 100"/>
                <a:gd name="T60" fmla="*/ 6 w 45"/>
                <a:gd name="T6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100">
                  <a:moveTo>
                    <a:pt x="6" y="0"/>
                  </a:moveTo>
                  <a:lnTo>
                    <a:pt x="9" y="0"/>
                  </a:lnTo>
                  <a:lnTo>
                    <a:pt x="23" y="8"/>
                  </a:lnTo>
                  <a:lnTo>
                    <a:pt x="35" y="20"/>
                  </a:lnTo>
                  <a:lnTo>
                    <a:pt x="43" y="34"/>
                  </a:lnTo>
                  <a:lnTo>
                    <a:pt x="45" y="50"/>
                  </a:lnTo>
                  <a:lnTo>
                    <a:pt x="43" y="67"/>
                  </a:lnTo>
                  <a:lnTo>
                    <a:pt x="35" y="82"/>
                  </a:lnTo>
                  <a:lnTo>
                    <a:pt x="23" y="93"/>
                  </a:lnTo>
                  <a:lnTo>
                    <a:pt x="9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2" y="89"/>
                  </a:lnTo>
                  <a:lnTo>
                    <a:pt x="5" y="88"/>
                  </a:lnTo>
                  <a:lnTo>
                    <a:pt x="19" y="80"/>
                  </a:lnTo>
                  <a:lnTo>
                    <a:pt x="28" y="67"/>
                  </a:lnTo>
                  <a:lnTo>
                    <a:pt x="32" y="50"/>
                  </a:lnTo>
                  <a:lnTo>
                    <a:pt x="28" y="34"/>
                  </a:lnTo>
                  <a:lnTo>
                    <a:pt x="19" y="21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93">
              <a:extLst>
                <a:ext uri="{FF2B5EF4-FFF2-40B4-BE49-F238E27FC236}">
                  <a16:creationId xmlns:a16="http://schemas.microsoft.com/office/drawing/2014/main" id="{5B3D3A7C-75C6-454D-93ED-50303C044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4391025"/>
              <a:ext cx="20638" cy="155575"/>
            </a:xfrm>
            <a:custGeom>
              <a:avLst/>
              <a:gdLst>
                <a:gd name="T0" fmla="*/ 6 w 13"/>
                <a:gd name="T1" fmla="*/ 0 h 98"/>
                <a:gd name="T2" fmla="*/ 10 w 13"/>
                <a:gd name="T3" fmla="*/ 0 h 98"/>
                <a:gd name="T4" fmla="*/ 12 w 13"/>
                <a:gd name="T5" fmla="*/ 2 h 98"/>
                <a:gd name="T6" fmla="*/ 13 w 13"/>
                <a:gd name="T7" fmla="*/ 6 h 98"/>
                <a:gd name="T8" fmla="*/ 13 w 13"/>
                <a:gd name="T9" fmla="*/ 91 h 98"/>
                <a:gd name="T10" fmla="*/ 12 w 13"/>
                <a:gd name="T11" fmla="*/ 95 h 98"/>
                <a:gd name="T12" fmla="*/ 10 w 13"/>
                <a:gd name="T13" fmla="*/ 97 h 98"/>
                <a:gd name="T14" fmla="*/ 6 w 13"/>
                <a:gd name="T15" fmla="*/ 98 h 98"/>
                <a:gd name="T16" fmla="*/ 4 w 13"/>
                <a:gd name="T17" fmla="*/ 97 h 98"/>
                <a:gd name="T18" fmla="*/ 1 w 13"/>
                <a:gd name="T19" fmla="*/ 95 h 98"/>
                <a:gd name="T20" fmla="*/ 0 w 13"/>
                <a:gd name="T21" fmla="*/ 91 h 98"/>
                <a:gd name="T22" fmla="*/ 0 w 13"/>
                <a:gd name="T23" fmla="*/ 6 h 98"/>
                <a:gd name="T24" fmla="*/ 1 w 13"/>
                <a:gd name="T25" fmla="*/ 2 h 98"/>
                <a:gd name="T26" fmla="*/ 4 w 13"/>
                <a:gd name="T27" fmla="*/ 0 h 98"/>
                <a:gd name="T28" fmla="*/ 6 w 13"/>
                <a:gd name="T2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8">
                  <a:moveTo>
                    <a:pt x="6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3" y="6"/>
                  </a:lnTo>
                  <a:lnTo>
                    <a:pt x="13" y="91"/>
                  </a:lnTo>
                  <a:lnTo>
                    <a:pt x="12" y="95"/>
                  </a:lnTo>
                  <a:lnTo>
                    <a:pt x="10" y="97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94">
              <a:extLst>
                <a:ext uri="{FF2B5EF4-FFF2-40B4-BE49-F238E27FC236}">
                  <a16:creationId xmlns:a16="http://schemas.microsoft.com/office/drawing/2014/main" id="{FB43403A-9FEE-49C8-95C4-FFA52270B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4525963"/>
              <a:ext cx="155575" cy="193675"/>
            </a:xfrm>
            <a:custGeom>
              <a:avLst/>
              <a:gdLst>
                <a:gd name="T0" fmla="*/ 14 w 98"/>
                <a:gd name="T1" fmla="*/ 13 h 122"/>
                <a:gd name="T2" fmla="*/ 35 w 98"/>
                <a:gd name="T3" fmla="*/ 98 h 122"/>
                <a:gd name="T4" fmla="*/ 36 w 98"/>
                <a:gd name="T5" fmla="*/ 102 h 122"/>
                <a:gd name="T6" fmla="*/ 40 w 98"/>
                <a:gd name="T7" fmla="*/ 105 h 122"/>
                <a:gd name="T8" fmla="*/ 44 w 98"/>
                <a:gd name="T9" fmla="*/ 107 h 122"/>
                <a:gd name="T10" fmla="*/ 48 w 98"/>
                <a:gd name="T11" fmla="*/ 108 h 122"/>
                <a:gd name="T12" fmla="*/ 78 w 98"/>
                <a:gd name="T13" fmla="*/ 108 h 122"/>
                <a:gd name="T14" fmla="*/ 79 w 98"/>
                <a:gd name="T15" fmla="*/ 108 h 122"/>
                <a:gd name="T16" fmla="*/ 81 w 98"/>
                <a:gd name="T17" fmla="*/ 106 h 122"/>
                <a:gd name="T18" fmla="*/ 83 w 98"/>
                <a:gd name="T19" fmla="*/ 105 h 122"/>
                <a:gd name="T20" fmla="*/ 85 w 98"/>
                <a:gd name="T21" fmla="*/ 102 h 122"/>
                <a:gd name="T22" fmla="*/ 85 w 98"/>
                <a:gd name="T23" fmla="*/ 99 h 122"/>
                <a:gd name="T24" fmla="*/ 83 w 98"/>
                <a:gd name="T25" fmla="*/ 98 h 122"/>
                <a:gd name="T26" fmla="*/ 65 w 98"/>
                <a:gd name="T27" fmla="*/ 67 h 122"/>
                <a:gd name="T28" fmla="*/ 58 w 98"/>
                <a:gd name="T29" fmla="*/ 53 h 122"/>
                <a:gd name="T30" fmla="*/ 56 w 98"/>
                <a:gd name="T31" fmla="*/ 39 h 122"/>
                <a:gd name="T32" fmla="*/ 55 w 98"/>
                <a:gd name="T33" fmla="*/ 26 h 122"/>
                <a:gd name="T34" fmla="*/ 55 w 98"/>
                <a:gd name="T35" fmla="*/ 13 h 122"/>
                <a:gd name="T36" fmla="*/ 14 w 98"/>
                <a:gd name="T37" fmla="*/ 13 h 122"/>
                <a:gd name="T38" fmla="*/ 6 w 98"/>
                <a:gd name="T39" fmla="*/ 0 h 122"/>
                <a:gd name="T40" fmla="*/ 60 w 98"/>
                <a:gd name="T41" fmla="*/ 0 h 122"/>
                <a:gd name="T42" fmla="*/ 62 w 98"/>
                <a:gd name="T43" fmla="*/ 1 h 122"/>
                <a:gd name="T44" fmla="*/ 65 w 98"/>
                <a:gd name="T45" fmla="*/ 2 h 122"/>
                <a:gd name="T46" fmla="*/ 66 w 98"/>
                <a:gd name="T47" fmla="*/ 5 h 122"/>
                <a:gd name="T48" fmla="*/ 68 w 98"/>
                <a:gd name="T49" fmla="*/ 15 h 122"/>
                <a:gd name="T50" fmla="*/ 68 w 98"/>
                <a:gd name="T51" fmla="*/ 25 h 122"/>
                <a:gd name="T52" fmla="*/ 69 w 98"/>
                <a:gd name="T53" fmla="*/ 38 h 122"/>
                <a:gd name="T54" fmla="*/ 70 w 98"/>
                <a:gd name="T55" fmla="*/ 48 h 122"/>
                <a:gd name="T56" fmla="*/ 75 w 98"/>
                <a:gd name="T57" fmla="*/ 60 h 122"/>
                <a:gd name="T58" fmla="*/ 95 w 98"/>
                <a:gd name="T59" fmla="*/ 90 h 122"/>
                <a:gd name="T60" fmla="*/ 96 w 98"/>
                <a:gd name="T61" fmla="*/ 95 h 122"/>
                <a:gd name="T62" fmla="*/ 98 w 98"/>
                <a:gd name="T63" fmla="*/ 99 h 122"/>
                <a:gd name="T64" fmla="*/ 96 w 98"/>
                <a:gd name="T65" fmla="*/ 105 h 122"/>
                <a:gd name="T66" fmla="*/ 95 w 98"/>
                <a:gd name="T67" fmla="*/ 110 h 122"/>
                <a:gd name="T68" fmla="*/ 91 w 98"/>
                <a:gd name="T69" fmla="*/ 115 h 122"/>
                <a:gd name="T70" fmla="*/ 87 w 98"/>
                <a:gd name="T71" fmla="*/ 119 h 122"/>
                <a:gd name="T72" fmla="*/ 82 w 98"/>
                <a:gd name="T73" fmla="*/ 120 h 122"/>
                <a:gd name="T74" fmla="*/ 78 w 98"/>
                <a:gd name="T75" fmla="*/ 122 h 122"/>
                <a:gd name="T76" fmla="*/ 48 w 98"/>
                <a:gd name="T77" fmla="*/ 122 h 122"/>
                <a:gd name="T78" fmla="*/ 36 w 98"/>
                <a:gd name="T79" fmla="*/ 119 h 122"/>
                <a:gd name="T80" fmla="*/ 27 w 98"/>
                <a:gd name="T81" fmla="*/ 111 h 122"/>
                <a:gd name="T82" fmla="*/ 22 w 98"/>
                <a:gd name="T83" fmla="*/ 101 h 122"/>
                <a:gd name="T84" fmla="*/ 0 w 98"/>
                <a:gd name="T85" fmla="*/ 8 h 122"/>
                <a:gd name="T86" fmla="*/ 0 w 98"/>
                <a:gd name="T87" fmla="*/ 5 h 122"/>
                <a:gd name="T88" fmla="*/ 1 w 98"/>
                <a:gd name="T89" fmla="*/ 2 h 122"/>
                <a:gd name="T90" fmla="*/ 4 w 98"/>
                <a:gd name="T91" fmla="*/ 0 h 122"/>
                <a:gd name="T92" fmla="*/ 6 w 98"/>
                <a:gd name="T9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122">
                  <a:moveTo>
                    <a:pt x="14" y="13"/>
                  </a:moveTo>
                  <a:lnTo>
                    <a:pt x="35" y="98"/>
                  </a:lnTo>
                  <a:lnTo>
                    <a:pt x="36" y="102"/>
                  </a:lnTo>
                  <a:lnTo>
                    <a:pt x="40" y="105"/>
                  </a:lnTo>
                  <a:lnTo>
                    <a:pt x="44" y="107"/>
                  </a:lnTo>
                  <a:lnTo>
                    <a:pt x="48" y="108"/>
                  </a:lnTo>
                  <a:lnTo>
                    <a:pt x="78" y="108"/>
                  </a:lnTo>
                  <a:lnTo>
                    <a:pt x="79" y="108"/>
                  </a:lnTo>
                  <a:lnTo>
                    <a:pt x="81" y="106"/>
                  </a:lnTo>
                  <a:lnTo>
                    <a:pt x="83" y="105"/>
                  </a:lnTo>
                  <a:lnTo>
                    <a:pt x="85" y="102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65" y="67"/>
                  </a:lnTo>
                  <a:lnTo>
                    <a:pt x="58" y="53"/>
                  </a:lnTo>
                  <a:lnTo>
                    <a:pt x="56" y="39"/>
                  </a:lnTo>
                  <a:lnTo>
                    <a:pt x="55" y="26"/>
                  </a:lnTo>
                  <a:lnTo>
                    <a:pt x="55" y="13"/>
                  </a:lnTo>
                  <a:lnTo>
                    <a:pt x="14" y="13"/>
                  </a:lnTo>
                  <a:close/>
                  <a:moveTo>
                    <a:pt x="6" y="0"/>
                  </a:moveTo>
                  <a:lnTo>
                    <a:pt x="60" y="0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68" y="25"/>
                  </a:lnTo>
                  <a:lnTo>
                    <a:pt x="69" y="38"/>
                  </a:lnTo>
                  <a:lnTo>
                    <a:pt x="70" y="48"/>
                  </a:lnTo>
                  <a:lnTo>
                    <a:pt x="75" y="60"/>
                  </a:lnTo>
                  <a:lnTo>
                    <a:pt x="95" y="90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6" y="105"/>
                  </a:lnTo>
                  <a:lnTo>
                    <a:pt x="95" y="110"/>
                  </a:lnTo>
                  <a:lnTo>
                    <a:pt x="91" y="115"/>
                  </a:lnTo>
                  <a:lnTo>
                    <a:pt x="87" y="119"/>
                  </a:lnTo>
                  <a:lnTo>
                    <a:pt x="82" y="120"/>
                  </a:lnTo>
                  <a:lnTo>
                    <a:pt x="78" y="122"/>
                  </a:lnTo>
                  <a:lnTo>
                    <a:pt x="48" y="122"/>
                  </a:lnTo>
                  <a:lnTo>
                    <a:pt x="36" y="119"/>
                  </a:lnTo>
                  <a:lnTo>
                    <a:pt x="27" y="111"/>
                  </a:lnTo>
                  <a:lnTo>
                    <a:pt x="22" y="10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B7425E3D-36A2-4C18-B5E2-67C8DC8A63C7}"/>
              </a:ext>
            </a:extLst>
          </p:cNvPr>
          <p:cNvGrpSpPr/>
          <p:nvPr/>
        </p:nvGrpSpPr>
        <p:grpSpPr>
          <a:xfrm>
            <a:off x="5826736" y="2787865"/>
            <a:ext cx="533400" cy="484188"/>
            <a:chOff x="2139951" y="723900"/>
            <a:chExt cx="533400" cy="484188"/>
          </a:xfrm>
          <a:solidFill>
            <a:schemeClr val="bg2"/>
          </a:solidFill>
        </p:grpSpPr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7C5D770B-9DBE-4CC9-86E5-B97FB61F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785813"/>
              <a:ext cx="533400" cy="422275"/>
            </a:xfrm>
            <a:custGeom>
              <a:avLst/>
              <a:gdLst>
                <a:gd name="T0" fmla="*/ 68 w 336"/>
                <a:gd name="T1" fmla="*/ 0 h 266"/>
                <a:gd name="T2" fmla="*/ 27 w 336"/>
                <a:gd name="T3" fmla="*/ 12 h 266"/>
                <a:gd name="T4" fmla="*/ 19 w 336"/>
                <a:gd name="T5" fmla="*/ 14 h 266"/>
                <a:gd name="T6" fmla="*/ 14 w 336"/>
                <a:gd name="T7" fmla="*/ 20 h 266"/>
                <a:gd name="T8" fmla="*/ 11 w 336"/>
                <a:gd name="T9" fmla="*/ 27 h 266"/>
                <a:gd name="T10" fmla="*/ 6 w 336"/>
                <a:gd name="T11" fmla="*/ 64 h 266"/>
                <a:gd name="T12" fmla="*/ 1 w 336"/>
                <a:gd name="T13" fmla="*/ 67 h 266"/>
                <a:gd name="T14" fmla="*/ 1 w 336"/>
                <a:gd name="T15" fmla="*/ 73 h 266"/>
                <a:gd name="T16" fmla="*/ 6 w 336"/>
                <a:gd name="T17" fmla="*/ 76 h 266"/>
                <a:gd name="T18" fmla="*/ 11 w 336"/>
                <a:gd name="T19" fmla="*/ 240 h 266"/>
                <a:gd name="T20" fmla="*/ 14 w 336"/>
                <a:gd name="T21" fmla="*/ 247 h 266"/>
                <a:gd name="T22" fmla="*/ 19 w 336"/>
                <a:gd name="T23" fmla="*/ 253 h 266"/>
                <a:gd name="T24" fmla="*/ 27 w 336"/>
                <a:gd name="T25" fmla="*/ 254 h 266"/>
                <a:gd name="T26" fmla="*/ 314 w 336"/>
                <a:gd name="T27" fmla="*/ 254 h 266"/>
                <a:gd name="T28" fmla="*/ 320 w 336"/>
                <a:gd name="T29" fmla="*/ 250 h 266"/>
                <a:gd name="T30" fmla="*/ 324 w 336"/>
                <a:gd name="T31" fmla="*/ 244 h 266"/>
                <a:gd name="T32" fmla="*/ 325 w 336"/>
                <a:gd name="T33" fmla="*/ 76 h 266"/>
                <a:gd name="T34" fmla="*/ 332 w 336"/>
                <a:gd name="T35" fmla="*/ 76 h 266"/>
                <a:gd name="T36" fmla="*/ 335 w 336"/>
                <a:gd name="T37" fmla="*/ 71 h 266"/>
                <a:gd name="T38" fmla="*/ 332 w 336"/>
                <a:gd name="T39" fmla="*/ 65 h 266"/>
                <a:gd name="T40" fmla="*/ 325 w 336"/>
                <a:gd name="T41" fmla="*/ 64 h 266"/>
                <a:gd name="T42" fmla="*/ 324 w 336"/>
                <a:gd name="T43" fmla="*/ 24 h 266"/>
                <a:gd name="T44" fmla="*/ 320 w 336"/>
                <a:gd name="T45" fmla="*/ 16 h 266"/>
                <a:gd name="T46" fmla="*/ 314 w 336"/>
                <a:gd name="T47" fmla="*/ 12 h 266"/>
                <a:gd name="T48" fmla="*/ 270 w 336"/>
                <a:gd name="T49" fmla="*/ 12 h 266"/>
                <a:gd name="T50" fmla="*/ 310 w 336"/>
                <a:gd name="T51" fmla="*/ 0 h 266"/>
                <a:gd name="T52" fmla="*/ 323 w 336"/>
                <a:gd name="T53" fmla="*/ 4 h 266"/>
                <a:gd name="T54" fmla="*/ 333 w 336"/>
                <a:gd name="T55" fmla="*/ 13 h 266"/>
                <a:gd name="T56" fmla="*/ 336 w 336"/>
                <a:gd name="T57" fmla="*/ 27 h 266"/>
                <a:gd name="T58" fmla="*/ 336 w 336"/>
                <a:gd name="T59" fmla="*/ 246 h 266"/>
                <a:gd name="T60" fmla="*/ 329 w 336"/>
                <a:gd name="T61" fmla="*/ 258 h 266"/>
                <a:gd name="T62" fmla="*/ 316 w 336"/>
                <a:gd name="T63" fmla="*/ 265 h 266"/>
                <a:gd name="T64" fmla="*/ 27 w 336"/>
                <a:gd name="T65" fmla="*/ 266 h 266"/>
                <a:gd name="T66" fmla="*/ 14 w 336"/>
                <a:gd name="T67" fmla="*/ 262 h 266"/>
                <a:gd name="T68" fmla="*/ 3 w 336"/>
                <a:gd name="T69" fmla="*/ 253 h 266"/>
                <a:gd name="T70" fmla="*/ 0 w 336"/>
                <a:gd name="T71" fmla="*/ 240 h 266"/>
                <a:gd name="T72" fmla="*/ 1 w 336"/>
                <a:gd name="T73" fmla="*/ 20 h 266"/>
                <a:gd name="T74" fmla="*/ 7 w 336"/>
                <a:gd name="T75" fmla="*/ 8 h 266"/>
                <a:gd name="T76" fmla="*/ 19 w 336"/>
                <a:gd name="T77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6" h="266">
                  <a:moveTo>
                    <a:pt x="27" y="0"/>
                  </a:moveTo>
                  <a:lnTo>
                    <a:pt x="68" y="0"/>
                  </a:lnTo>
                  <a:lnTo>
                    <a:pt x="68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3" y="65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3" y="76"/>
                  </a:lnTo>
                  <a:lnTo>
                    <a:pt x="6" y="76"/>
                  </a:lnTo>
                  <a:lnTo>
                    <a:pt x="11" y="76"/>
                  </a:lnTo>
                  <a:lnTo>
                    <a:pt x="11" y="240"/>
                  </a:lnTo>
                  <a:lnTo>
                    <a:pt x="13" y="244"/>
                  </a:lnTo>
                  <a:lnTo>
                    <a:pt x="14" y="247"/>
                  </a:lnTo>
                  <a:lnTo>
                    <a:pt x="17" y="250"/>
                  </a:lnTo>
                  <a:lnTo>
                    <a:pt x="19" y="253"/>
                  </a:lnTo>
                  <a:lnTo>
                    <a:pt x="23" y="254"/>
                  </a:lnTo>
                  <a:lnTo>
                    <a:pt x="27" y="254"/>
                  </a:lnTo>
                  <a:lnTo>
                    <a:pt x="310" y="254"/>
                  </a:lnTo>
                  <a:lnTo>
                    <a:pt x="314" y="254"/>
                  </a:lnTo>
                  <a:lnTo>
                    <a:pt x="318" y="253"/>
                  </a:lnTo>
                  <a:lnTo>
                    <a:pt x="320" y="250"/>
                  </a:lnTo>
                  <a:lnTo>
                    <a:pt x="323" y="247"/>
                  </a:lnTo>
                  <a:lnTo>
                    <a:pt x="324" y="244"/>
                  </a:lnTo>
                  <a:lnTo>
                    <a:pt x="325" y="240"/>
                  </a:lnTo>
                  <a:lnTo>
                    <a:pt x="325" y="76"/>
                  </a:lnTo>
                  <a:lnTo>
                    <a:pt x="329" y="76"/>
                  </a:lnTo>
                  <a:lnTo>
                    <a:pt x="332" y="76"/>
                  </a:lnTo>
                  <a:lnTo>
                    <a:pt x="335" y="73"/>
                  </a:lnTo>
                  <a:lnTo>
                    <a:pt x="335" y="71"/>
                  </a:lnTo>
                  <a:lnTo>
                    <a:pt x="335" y="67"/>
                  </a:lnTo>
                  <a:lnTo>
                    <a:pt x="332" y="65"/>
                  </a:lnTo>
                  <a:lnTo>
                    <a:pt x="329" y="64"/>
                  </a:lnTo>
                  <a:lnTo>
                    <a:pt x="325" y="64"/>
                  </a:lnTo>
                  <a:lnTo>
                    <a:pt x="325" y="27"/>
                  </a:lnTo>
                  <a:lnTo>
                    <a:pt x="324" y="24"/>
                  </a:lnTo>
                  <a:lnTo>
                    <a:pt x="323" y="20"/>
                  </a:lnTo>
                  <a:lnTo>
                    <a:pt x="320" y="16"/>
                  </a:lnTo>
                  <a:lnTo>
                    <a:pt x="318" y="14"/>
                  </a:lnTo>
                  <a:lnTo>
                    <a:pt x="314" y="12"/>
                  </a:lnTo>
                  <a:lnTo>
                    <a:pt x="310" y="12"/>
                  </a:lnTo>
                  <a:lnTo>
                    <a:pt x="270" y="12"/>
                  </a:lnTo>
                  <a:lnTo>
                    <a:pt x="270" y="0"/>
                  </a:lnTo>
                  <a:lnTo>
                    <a:pt x="310" y="0"/>
                  </a:lnTo>
                  <a:lnTo>
                    <a:pt x="316" y="1"/>
                  </a:lnTo>
                  <a:lnTo>
                    <a:pt x="323" y="4"/>
                  </a:lnTo>
                  <a:lnTo>
                    <a:pt x="329" y="8"/>
                  </a:lnTo>
                  <a:lnTo>
                    <a:pt x="333" y="13"/>
                  </a:lnTo>
                  <a:lnTo>
                    <a:pt x="336" y="20"/>
                  </a:lnTo>
                  <a:lnTo>
                    <a:pt x="336" y="27"/>
                  </a:lnTo>
                  <a:lnTo>
                    <a:pt x="336" y="240"/>
                  </a:lnTo>
                  <a:lnTo>
                    <a:pt x="336" y="246"/>
                  </a:lnTo>
                  <a:lnTo>
                    <a:pt x="333" y="253"/>
                  </a:lnTo>
                  <a:lnTo>
                    <a:pt x="329" y="258"/>
                  </a:lnTo>
                  <a:lnTo>
                    <a:pt x="323" y="262"/>
                  </a:lnTo>
                  <a:lnTo>
                    <a:pt x="316" y="265"/>
                  </a:lnTo>
                  <a:lnTo>
                    <a:pt x="310" y="266"/>
                  </a:lnTo>
                  <a:lnTo>
                    <a:pt x="27" y="266"/>
                  </a:lnTo>
                  <a:lnTo>
                    <a:pt x="19" y="265"/>
                  </a:lnTo>
                  <a:lnTo>
                    <a:pt x="14" y="262"/>
                  </a:lnTo>
                  <a:lnTo>
                    <a:pt x="7" y="258"/>
                  </a:lnTo>
                  <a:lnTo>
                    <a:pt x="3" y="253"/>
                  </a:lnTo>
                  <a:lnTo>
                    <a:pt x="1" y="246"/>
                  </a:lnTo>
                  <a:lnTo>
                    <a:pt x="0" y="240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36">
              <a:extLst>
                <a:ext uri="{FF2B5EF4-FFF2-40B4-BE49-F238E27FC236}">
                  <a16:creationId xmlns:a16="http://schemas.microsoft.com/office/drawing/2014/main" id="{2F9720DC-A9BC-4F54-8E7B-3BE6A2DA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8" y="785813"/>
              <a:ext cx="190500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EE3DAB82-F0F7-4672-8073-8B86DCA0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1" y="887413"/>
              <a:ext cx="531813" cy="19050"/>
            </a:xfrm>
            <a:custGeom>
              <a:avLst/>
              <a:gdLst>
                <a:gd name="T0" fmla="*/ 6 w 335"/>
                <a:gd name="T1" fmla="*/ 0 h 12"/>
                <a:gd name="T2" fmla="*/ 329 w 335"/>
                <a:gd name="T3" fmla="*/ 0 h 12"/>
                <a:gd name="T4" fmla="*/ 332 w 335"/>
                <a:gd name="T5" fmla="*/ 1 h 12"/>
                <a:gd name="T6" fmla="*/ 335 w 335"/>
                <a:gd name="T7" fmla="*/ 3 h 12"/>
                <a:gd name="T8" fmla="*/ 335 w 335"/>
                <a:gd name="T9" fmla="*/ 7 h 12"/>
                <a:gd name="T10" fmla="*/ 335 w 335"/>
                <a:gd name="T11" fmla="*/ 9 h 12"/>
                <a:gd name="T12" fmla="*/ 332 w 335"/>
                <a:gd name="T13" fmla="*/ 12 h 12"/>
                <a:gd name="T14" fmla="*/ 329 w 335"/>
                <a:gd name="T15" fmla="*/ 12 h 12"/>
                <a:gd name="T16" fmla="*/ 6 w 335"/>
                <a:gd name="T17" fmla="*/ 12 h 12"/>
                <a:gd name="T18" fmla="*/ 3 w 335"/>
                <a:gd name="T19" fmla="*/ 12 h 12"/>
                <a:gd name="T20" fmla="*/ 1 w 335"/>
                <a:gd name="T21" fmla="*/ 9 h 12"/>
                <a:gd name="T22" fmla="*/ 0 w 335"/>
                <a:gd name="T23" fmla="*/ 7 h 12"/>
                <a:gd name="T24" fmla="*/ 1 w 335"/>
                <a:gd name="T25" fmla="*/ 3 h 12"/>
                <a:gd name="T26" fmla="*/ 3 w 335"/>
                <a:gd name="T27" fmla="*/ 1 h 12"/>
                <a:gd name="T28" fmla="*/ 6 w 335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5" h="12">
                  <a:moveTo>
                    <a:pt x="6" y="0"/>
                  </a:moveTo>
                  <a:lnTo>
                    <a:pt x="329" y="0"/>
                  </a:lnTo>
                  <a:lnTo>
                    <a:pt x="332" y="1"/>
                  </a:lnTo>
                  <a:lnTo>
                    <a:pt x="335" y="3"/>
                  </a:lnTo>
                  <a:lnTo>
                    <a:pt x="335" y="7"/>
                  </a:lnTo>
                  <a:lnTo>
                    <a:pt x="335" y="9"/>
                  </a:lnTo>
                  <a:lnTo>
                    <a:pt x="332" y="12"/>
                  </a:lnTo>
                  <a:lnTo>
                    <a:pt x="329" y="12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E378E034-01AD-4F99-8FA1-855EE2CB7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901" y="723900"/>
              <a:ext cx="65088" cy="138113"/>
            </a:xfrm>
            <a:custGeom>
              <a:avLst/>
              <a:gdLst>
                <a:gd name="T0" fmla="*/ 21 w 41"/>
                <a:gd name="T1" fmla="*/ 11 h 87"/>
                <a:gd name="T2" fmla="*/ 17 w 41"/>
                <a:gd name="T3" fmla="*/ 13 h 87"/>
                <a:gd name="T4" fmla="*/ 14 w 41"/>
                <a:gd name="T5" fmla="*/ 14 h 87"/>
                <a:gd name="T6" fmla="*/ 11 w 41"/>
                <a:gd name="T7" fmla="*/ 18 h 87"/>
                <a:gd name="T8" fmla="*/ 11 w 41"/>
                <a:gd name="T9" fmla="*/ 21 h 87"/>
                <a:gd name="T10" fmla="*/ 11 w 41"/>
                <a:gd name="T11" fmla="*/ 66 h 87"/>
                <a:gd name="T12" fmla="*/ 11 w 41"/>
                <a:gd name="T13" fmla="*/ 70 h 87"/>
                <a:gd name="T14" fmla="*/ 14 w 41"/>
                <a:gd name="T15" fmla="*/ 73 h 87"/>
                <a:gd name="T16" fmla="*/ 17 w 41"/>
                <a:gd name="T17" fmla="*/ 74 h 87"/>
                <a:gd name="T18" fmla="*/ 21 w 41"/>
                <a:gd name="T19" fmla="*/ 76 h 87"/>
                <a:gd name="T20" fmla="*/ 24 w 41"/>
                <a:gd name="T21" fmla="*/ 74 h 87"/>
                <a:gd name="T22" fmla="*/ 27 w 41"/>
                <a:gd name="T23" fmla="*/ 73 h 87"/>
                <a:gd name="T24" fmla="*/ 30 w 41"/>
                <a:gd name="T25" fmla="*/ 70 h 87"/>
                <a:gd name="T26" fmla="*/ 30 w 41"/>
                <a:gd name="T27" fmla="*/ 66 h 87"/>
                <a:gd name="T28" fmla="*/ 30 w 41"/>
                <a:gd name="T29" fmla="*/ 21 h 87"/>
                <a:gd name="T30" fmla="*/ 30 w 41"/>
                <a:gd name="T31" fmla="*/ 18 h 87"/>
                <a:gd name="T32" fmla="*/ 27 w 41"/>
                <a:gd name="T33" fmla="*/ 14 h 87"/>
                <a:gd name="T34" fmla="*/ 24 w 41"/>
                <a:gd name="T35" fmla="*/ 13 h 87"/>
                <a:gd name="T36" fmla="*/ 21 w 41"/>
                <a:gd name="T37" fmla="*/ 11 h 87"/>
                <a:gd name="T38" fmla="*/ 21 w 41"/>
                <a:gd name="T39" fmla="*/ 0 h 87"/>
                <a:gd name="T40" fmla="*/ 31 w 41"/>
                <a:gd name="T41" fmla="*/ 4 h 87"/>
                <a:gd name="T42" fmla="*/ 39 w 41"/>
                <a:gd name="T43" fmla="*/ 10 h 87"/>
                <a:gd name="T44" fmla="*/ 41 w 41"/>
                <a:gd name="T45" fmla="*/ 21 h 87"/>
                <a:gd name="T46" fmla="*/ 41 w 41"/>
                <a:gd name="T47" fmla="*/ 66 h 87"/>
                <a:gd name="T48" fmla="*/ 39 w 41"/>
                <a:gd name="T49" fmla="*/ 77 h 87"/>
                <a:gd name="T50" fmla="*/ 31 w 41"/>
                <a:gd name="T51" fmla="*/ 85 h 87"/>
                <a:gd name="T52" fmla="*/ 21 w 41"/>
                <a:gd name="T53" fmla="*/ 87 h 87"/>
                <a:gd name="T54" fmla="*/ 10 w 41"/>
                <a:gd name="T55" fmla="*/ 85 h 87"/>
                <a:gd name="T56" fmla="*/ 2 w 41"/>
                <a:gd name="T57" fmla="*/ 77 h 87"/>
                <a:gd name="T58" fmla="*/ 0 w 41"/>
                <a:gd name="T59" fmla="*/ 66 h 87"/>
                <a:gd name="T60" fmla="*/ 0 w 41"/>
                <a:gd name="T61" fmla="*/ 21 h 87"/>
                <a:gd name="T62" fmla="*/ 2 w 41"/>
                <a:gd name="T63" fmla="*/ 10 h 87"/>
                <a:gd name="T64" fmla="*/ 10 w 41"/>
                <a:gd name="T65" fmla="*/ 4 h 87"/>
                <a:gd name="T66" fmla="*/ 21 w 41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87">
                  <a:moveTo>
                    <a:pt x="21" y="11"/>
                  </a:moveTo>
                  <a:lnTo>
                    <a:pt x="17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3"/>
                  </a:lnTo>
                  <a:lnTo>
                    <a:pt x="17" y="74"/>
                  </a:lnTo>
                  <a:lnTo>
                    <a:pt x="21" y="76"/>
                  </a:lnTo>
                  <a:lnTo>
                    <a:pt x="24" y="74"/>
                  </a:lnTo>
                  <a:lnTo>
                    <a:pt x="27" y="73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1" y="11"/>
                  </a:lnTo>
                  <a:close/>
                  <a:moveTo>
                    <a:pt x="21" y="0"/>
                  </a:moveTo>
                  <a:lnTo>
                    <a:pt x="31" y="4"/>
                  </a:lnTo>
                  <a:lnTo>
                    <a:pt x="39" y="10"/>
                  </a:lnTo>
                  <a:lnTo>
                    <a:pt x="41" y="21"/>
                  </a:lnTo>
                  <a:lnTo>
                    <a:pt x="41" y="66"/>
                  </a:lnTo>
                  <a:lnTo>
                    <a:pt x="39" y="77"/>
                  </a:lnTo>
                  <a:lnTo>
                    <a:pt x="31" y="85"/>
                  </a:lnTo>
                  <a:lnTo>
                    <a:pt x="21" y="87"/>
                  </a:lnTo>
                  <a:lnTo>
                    <a:pt x="10" y="85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A7409D08-7167-48DE-967F-DF3239530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488" y="723900"/>
              <a:ext cx="65088" cy="138113"/>
            </a:xfrm>
            <a:custGeom>
              <a:avLst/>
              <a:gdLst>
                <a:gd name="T0" fmla="*/ 21 w 41"/>
                <a:gd name="T1" fmla="*/ 11 h 87"/>
                <a:gd name="T2" fmla="*/ 17 w 41"/>
                <a:gd name="T3" fmla="*/ 13 h 87"/>
                <a:gd name="T4" fmla="*/ 13 w 41"/>
                <a:gd name="T5" fmla="*/ 14 h 87"/>
                <a:gd name="T6" fmla="*/ 11 w 41"/>
                <a:gd name="T7" fmla="*/ 18 h 87"/>
                <a:gd name="T8" fmla="*/ 10 w 41"/>
                <a:gd name="T9" fmla="*/ 21 h 87"/>
                <a:gd name="T10" fmla="*/ 10 w 41"/>
                <a:gd name="T11" fmla="*/ 66 h 87"/>
                <a:gd name="T12" fmla="*/ 11 w 41"/>
                <a:gd name="T13" fmla="*/ 70 h 87"/>
                <a:gd name="T14" fmla="*/ 13 w 41"/>
                <a:gd name="T15" fmla="*/ 73 h 87"/>
                <a:gd name="T16" fmla="*/ 17 w 41"/>
                <a:gd name="T17" fmla="*/ 74 h 87"/>
                <a:gd name="T18" fmla="*/ 21 w 41"/>
                <a:gd name="T19" fmla="*/ 76 h 87"/>
                <a:gd name="T20" fmla="*/ 23 w 41"/>
                <a:gd name="T21" fmla="*/ 74 h 87"/>
                <a:gd name="T22" fmla="*/ 27 w 41"/>
                <a:gd name="T23" fmla="*/ 73 h 87"/>
                <a:gd name="T24" fmla="*/ 28 w 41"/>
                <a:gd name="T25" fmla="*/ 70 h 87"/>
                <a:gd name="T26" fmla="*/ 30 w 41"/>
                <a:gd name="T27" fmla="*/ 66 h 87"/>
                <a:gd name="T28" fmla="*/ 30 w 41"/>
                <a:gd name="T29" fmla="*/ 21 h 87"/>
                <a:gd name="T30" fmla="*/ 28 w 41"/>
                <a:gd name="T31" fmla="*/ 18 h 87"/>
                <a:gd name="T32" fmla="*/ 27 w 41"/>
                <a:gd name="T33" fmla="*/ 14 h 87"/>
                <a:gd name="T34" fmla="*/ 23 w 41"/>
                <a:gd name="T35" fmla="*/ 13 h 87"/>
                <a:gd name="T36" fmla="*/ 21 w 41"/>
                <a:gd name="T37" fmla="*/ 11 h 87"/>
                <a:gd name="T38" fmla="*/ 21 w 41"/>
                <a:gd name="T39" fmla="*/ 0 h 87"/>
                <a:gd name="T40" fmla="*/ 31 w 41"/>
                <a:gd name="T41" fmla="*/ 4 h 87"/>
                <a:gd name="T42" fmla="*/ 38 w 41"/>
                <a:gd name="T43" fmla="*/ 10 h 87"/>
                <a:gd name="T44" fmla="*/ 41 w 41"/>
                <a:gd name="T45" fmla="*/ 21 h 87"/>
                <a:gd name="T46" fmla="*/ 41 w 41"/>
                <a:gd name="T47" fmla="*/ 66 h 87"/>
                <a:gd name="T48" fmla="*/ 38 w 41"/>
                <a:gd name="T49" fmla="*/ 77 h 87"/>
                <a:gd name="T50" fmla="*/ 31 w 41"/>
                <a:gd name="T51" fmla="*/ 85 h 87"/>
                <a:gd name="T52" fmla="*/ 21 w 41"/>
                <a:gd name="T53" fmla="*/ 87 h 87"/>
                <a:gd name="T54" fmla="*/ 9 w 41"/>
                <a:gd name="T55" fmla="*/ 85 h 87"/>
                <a:gd name="T56" fmla="*/ 2 w 41"/>
                <a:gd name="T57" fmla="*/ 77 h 87"/>
                <a:gd name="T58" fmla="*/ 0 w 41"/>
                <a:gd name="T59" fmla="*/ 66 h 87"/>
                <a:gd name="T60" fmla="*/ 0 w 41"/>
                <a:gd name="T61" fmla="*/ 21 h 87"/>
                <a:gd name="T62" fmla="*/ 2 w 41"/>
                <a:gd name="T63" fmla="*/ 10 h 87"/>
                <a:gd name="T64" fmla="*/ 9 w 41"/>
                <a:gd name="T65" fmla="*/ 4 h 87"/>
                <a:gd name="T66" fmla="*/ 21 w 41"/>
                <a:gd name="T6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87">
                  <a:moveTo>
                    <a:pt x="21" y="11"/>
                  </a:moveTo>
                  <a:lnTo>
                    <a:pt x="17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66"/>
                  </a:lnTo>
                  <a:lnTo>
                    <a:pt x="11" y="70"/>
                  </a:lnTo>
                  <a:lnTo>
                    <a:pt x="13" y="73"/>
                  </a:lnTo>
                  <a:lnTo>
                    <a:pt x="17" y="74"/>
                  </a:lnTo>
                  <a:lnTo>
                    <a:pt x="21" y="76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30" y="21"/>
                  </a:lnTo>
                  <a:lnTo>
                    <a:pt x="28" y="18"/>
                  </a:lnTo>
                  <a:lnTo>
                    <a:pt x="27" y="14"/>
                  </a:lnTo>
                  <a:lnTo>
                    <a:pt x="23" y="13"/>
                  </a:lnTo>
                  <a:lnTo>
                    <a:pt x="21" y="11"/>
                  </a:lnTo>
                  <a:close/>
                  <a:moveTo>
                    <a:pt x="21" y="0"/>
                  </a:moveTo>
                  <a:lnTo>
                    <a:pt x="31" y="4"/>
                  </a:lnTo>
                  <a:lnTo>
                    <a:pt x="38" y="10"/>
                  </a:lnTo>
                  <a:lnTo>
                    <a:pt x="41" y="21"/>
                  </a:lnTo>
                  <a:lnTo>
                    <a:pt x="41" y="66"/>
                  </a:lnTo>
                  <a:lnTo>
                    <a:pt x="38" y="77"/>
                  </a:lnTo>
                  <a:lnTo>
                    <a:pt x="31" y="85"/>
                  </a:lnTo>
                  <a:lnTo>
                    <a:pt x="21" y="87"/>
                  </a:lnTo>
                  <a:lnTo>
                    <a:pt x="9" y="85"/>
                  </a:lnTo>
                  <a:lnTo>
                    <a:pt x="2" y="77"/>
                  </a:lnTo>
                  <a:lnTo>
                    <a:pt x="0" y="6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9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59AD476D-C839-4286-81D5-6534713C3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1" y="939800"/>
              <a:ext cx="73025" cy="22225"/>
            </a:xfrm>
            <a:custGeom>
              <a:avLst/>
              <a:gdLst>
                <a:gd name="T0" fmla="*/ 8 w 46"/>
                <a:gd name="T1" fmla="*/ 0 h 14"/>
                <a:gd name="T2" fmla="*/ 38 w 46"/>
                <a:gd name="T3" fmla="*/ 0 h 14"/>
                <a:gd name="T4" fmla="*/ 42 w 46"/>
                <a:gd name="T5" fmla="*/ 1 h 14"/>
                <a:gd name="T6" fmla="*/ 43 w 46"/>
                <a:gd name="T7" fmla="*/ 3 h 14"/>
                <a:gd name="T8" fmla="*/ 46 w 46"/>
                <a:gd name="T9" fmla="*/ 5 h 14"/>
                <a:gd name="T10" fmla="*/ 46 w 46"/>
                <a:gd name="T11" fmla="*/ 8 h 14"/>
                <a:gd name="T12" fmla="*/ 46 w 46"/>
                <a:gd name="T13" fmla="*/ 10 h 14"/>
                <a:gd name="T14" fmla="*/ 43 w 46"/>
                <a:gd name="T15" fmla="*/ 13 h 14"/>
                <a:gd name="T16" fmla="*/ 42 w 46"/>
                <a:gd name="T17" fmla="*/ 14 h 14"/>
                <a:gd name="T18" fmla="*/ 38 w 46"/>
                <a:gd name="T19" fmla="*/ 14 h 14"/>
                <a:gd name="T20" fmla="*/ 8 w 46"/>
                <a:gd name="T21" fmla="*/ 14 h 14"/>
                <a:gd name="T22" fmla="*/ 5 w 46"/>
                <a:gd name="T23" fmla="*/ 14 h 14"/>
                <a:gd name="T24" fmla="*/ 3 w 46"/>
                <a:gd name="T25" fmla="*/ 13 h 14"/>
                <a:gd name="T26" fmla="*/ 1 w 46"/>
                <a:gd name="T27" fmla="*/ 10 h 14"/>
                <a:gd name="T28" fmla="*/ 0 w 46"/>
                <a:gd name="T29" fmla="*/ 8 h 14"/>
                <a:gd name="T30" fmla="*/ 1 w 46"/>
                <a:gd name="T31" fmla="*/ 5 h 14"/>
                <a:gd name="T32" fmla="*/ 3 w 46"/>
                <a:gd name="T33" fmla="*/ 3 h 14"/>
                <a:gd name="T34" fmla="*/ 5 w 46"/>
                <a:gd name="T35" fmla="*/ 1 h 14"/>
                <a:gd name="T36" fmla="*/ 8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8" y="0"/>
                  </a:moveTo>
                  <a:lnTo>
                    <a:pt x="38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3736826B-7BEE-48E3-AC3B-10D555585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1" y="939800"/>
              <a:ext cx="73025" cy="22225"/>
            </a:xfrm>
            <a:custGeom>
              <a:avLst/>
              <a:gdLst>
                <a:gd name="T0" fmla="*/ 7 w 46"/>
                <a:gd name="T1" fmla="*/ 0 h 14"/>
                <a:gd name="T2" fmla="*/ 38 w 46"/>
                <a:gd name="T3" fmla="*/ 0 h 14"/>
                <a:gd name="T4" fmla="*/ 41 w 46"/>
                <a:gd name="T5" fmla="*/ 1 h 14"/>
                <a:gd name="T6" fmla="*/ 43 w 46"/>
                <a:gd name="T7" fmla="*/ 3 h 14"/>
                <a:gd name="T8" fmla="*/ 45 w 46"/>
                <a:gd name="T9" fmla="*/ 5 h 14"/>
                <a:gd name="T10" fmla="*/ 46 w 46"/>
                <a:gd name="T11" fmla="*/ 8 h 14"/>
                <a:gd name="T12" fmla="*/ 45 w 46"/>
                <a:gd name="T13" fmla="*/ 10 h 14"/>
                <a:gd name="T14" fmla="*/ 43 w 46"/>
                <a:gd name="T15" fmla="*/ 13 h 14"/>
                <a:gd name="T16" fmla="*/ 41 w 46"/>
                <a:gd name="T17" fmla="*/ 14 h 14"/>
                <a:gd name="T18" fmla="*/ 38 w 46"/>
                <a:gd name="T19" fmla="*/ 14 h 14"/>
                <a:gd name="T20" fmla="*/ 7 w 46"/>
                <a:gd name="T21" fmla="*/ 14 h 14"/>
                <a:gd name="T22" fmla="*/ 4 w 46"/>
                <a:gd name="T23" fmla="*/ 14 h 14"/>
                <a:gd name="T24" fmla="*/ 1 w 46"/>
                <a:gd name="T25" fmla="*/ 13 h 14"/>
                <a:gd name="T26" fmla="*/ 0 w 46"/>
                <a:gd name="T27" fmla="*/ 10 h 14"/>
                <a:gd name="T28" fmla="*/ 0 w 46"/>
                <a:gd name="T29" fmla="*/ 8 h 14"/>
                <a:gd name="T30" fmla="*/ 0 w 46"/>
                <a:gd name="T31" fmla="*/ 5 h 14"/>
                <a:gd name="T32" fmla="*/ 1 w 46"/>
                <a:gd name="T33" fmla="*/ 3 h 14"/>
                <a:gd name="T34" fmla="*/ 4 w 46"/>
                <a:gd name="T35" fmla="*/ 1 h 14"/>
                <a:gd name="T36" fmla="*/ 7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0"/>
                  </a:lnTo>
                  <a:lnTo>
                    <a:pt x="43" y="13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9E825C04-FE53-4908-BF28-0E5257B9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001713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1 w 46"/>
                <a:gd name="T5" fmla="*/ 1 h 16"/>
                <a:gd name="T6" fmla="*/ 44 w 46"/>
                <a:gd name="T7" fmla="*/ 3 h 16"/>
                <a:gd name="T8" fmla="*/ 45 w 46"/>
                <a:gd name="T9" fmla="*/ 5 h 16"/>
                <a:gd name="T10" fmla="*/ 46 w 46"/>
                <a:gd name="T11" fmla="*/ 8 h 16"/>
                <a:gd name="T12" fmla="*/ 45 w 46"/>
                <a:gd name="T13" fmla="*/ 11 h 16"/>
                <a:gd name="T14" fmla="*/ 44 w 46"/>
                <a:gd name="T15" fmla="*/ 13 h 16"/>
                <a:gd name="T16" fmla="*/ 41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4 w 46"/>
                <a:gd name="T23" fmla="*/ 15 h 16"/>
                <a:gd name="T24" fmla="*/ 3 w 46"/>
                <a:gd name="T25" fmla="*/ 13 h 16"/>
                <a:gd name="T26" fmla="*/ 2 w 46"/>
                <a:gd name="T27" fmla="*/ 11 h 16"/>
                <a:gd name="T28" fmla="*/ 0 w 46"/>
                <a:gd name="T29" fmla="*/ 8 h 16"/>
                <a:gd name="T30" fmla="*/ 2 w 46"/>
                <a:gd name="T31" fmla="*/ 5 h 16"/>
                <a:gd name="T32" fmla="*/ 3 w 46"/>
                <a:gd name="T33" fmla="*/ 3 h 16"/>
                <a:gd name="T34" fmla="*/ 4 w 46"/>
                <a:gd name="T35" fmla="*/ 1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C683BFD9-5781-4F84-B4F8-A9C3D7BC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88" y="1001713"/>
              <a:ext cx="71438" cy="25400"/>
            </a:xfrm>
            <a:custGeom>
              <a:avLst/>
              <a:gdLst>
                <a:gd name="T0" fmla="*/ 7 w 45"/>
                <a:gd name="T1" fmla="*/ 0 h 16"/>
                <a:gd name="T2" fmla="*/ 38 w 45"/>
                <a:gd name="T3" fmla="*/ 0 h 16"/>
                <a:gd name="T4" fmla="*/ 41 w 45"/>
                <a:gd name="T5" fmla="*/ 1 h 16"/>
                <a:gd name="T6" fmla="*/ 44 w 45"/>
                <a:gd name="T7" fmla="*/ 3 h 16"/>
                <a:gd name="T8" fmla="*/ 45 w 45"/>
                <a:gd name="T9" fmla="*/ 5 h 16"/>
                <a:gd name="T10" fmla="*/ 45 w 45"/>
                <a:gd name="T11" fmla="*/ 8 h 16"/>
                <a:gd name="T12" fmla="*/ 45 w 45"/>
                <a:gd name="T13" fmla="*/ 11 h 16"/>
                <a:gd name="T14" fmla="*/ 44 w 45"/>
                <a:gd name="T15" fmla="*/ 13 h 16"/>
                <a:gd name="T16" fmla="*/ 41 w 45"/>
                <a:gd name="T17" fmla="*/ 15 h 16"/>
                <a:gd name="T18" fmla="*/ 38 w 45"/>
                <a:gd name="T19" fmla="*/ 16 h 16"/>
                <a:gd name="T20" fmla="*/ 7 w 45"/>
                <a:gd name="T21" fmla="*/ 16 h 16"/>
                <a:gd name="T22" fmla="*/ 4 w 45"/>
                <a:gd name="T23" fmla="*/ 15 h 16"/>
                <a:gd name="T24" fmla="*/ 2 w 45"/>
                <a:gd name="T25" fmla="*/ 13 h 16"/>
                <a:gd name="T26" fmla="*/ 0 w 45"/>
                <a:gd name="T27" fmla="*/ 11 h 16"/>
                <a:gd name="T28" fmla="*/ 0 w 45"/>
                <a:gd name="T29" fmla="*/ 8 h 16"/>
                <a:gd name="T30" fmla="*/ 0 w 45"/>
                <a:gd name="T31" fmla="*/ 5 h 16"/>
                <a:gd name="T32" fmla="*/ 2 w 45"/>
                <a:gd name="T33" fmla="*/ 3 h 16"/>
                <a:gd name="T34" fmla="*/ 4 w 45"/>
                <a:gd name="T35" fmla="*/ 1 h 16"/>
                <a:gd name="T36" fmla="*/ 7 w 45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6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65904359-F1CC-4308-B304-16DA36AA5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1" y="1001713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2 w 46"/>
                <a:gd name="T5" fmla="*/ 1 h 16"/>
                <a:gd name="T6" fmla="*/ 43 w 46"/>
                <a:gd name="T7" fmla="*/ 3 h 16"/>
                <a:gd name="T8" fmla="*/ 46 w 46"/>
                <a:gd name="T9" fmla="*/ 5 h 16"/>
                <a:gd name="T10" fmla="*/ 46 w 46"/>
                <a:gd name="T11" fmla="*/ 8 h 16"/>
                <a:gd name="T12" fmla="*/ 46 w 46"/>
                <a:gd name="T13" fmla="*/ 11 h 16"/>
                <a:gd name="T14" fmla="*/ 43 w 46"/>
                <a:gd name="T15" fmla="*/ 13 h 16"/>
                <a:gd name="T16" fmla="*/ 42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5 w 46"/>
                <a:gd name="T23" fmla="*/ 15 h 16"/>
                <a:gd name="T24" fmla="*/ 3 w 46"/>
                <a:gd name="T25" fmla="*/ 13 h 16"/>
                <a:gd name="T26" fmla="*/ 1 w 46"/>
                <a:gd name="T27" fmla="*/ 11 h 16"/>
                <a:gd name="T28" fmla="*/ 0 w 46"/>
                <a:gd name="T29" fmla="*/ 8 h 16"/>
                <a:gd name="T30" fmla="*/ 1 w 46"/>
                <a:gd name="T31" fmla="*/ 5 h 16"/>
                <a:gd name="T32" fmla="*/ 3 w 46"/>
                <a:gd name="T33" fmla="*/ 3 h 16"/>
                <a:gd name="T34" fmla="*/ 5 w 46"/>
                <a:gd name="T35" fmla="*/ 1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3" y="13"/>
                  </a:lnTo>
                  <a:lnTo>
                    <a:pt x="42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77D25054-4A5B-43E3-9B8D-053B648A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1" y="1001713"/>
              <a:ext cx="73025" cy="25400"/>
            </a:xfrm>
            <a:custGeom>
              <a:avLst/>
              <a:gdLst>
                <a:gd name="T0" fmla="*/ 7 w 46"/>
                <a:gd name="T1" fmla="*/ 0 h 16"/>
                <a:gd name="T2" fmla="*/ 38 w 46"/>
                <a:gd name="T3" fmla="*/ 0 h 16"/>
                <a:gd name="T4" fmla="*/ 41 w 46"/>
                <a:gd name="T5" fmla="*/ 1 h 16"/>
                <a:gd name="T6" fmla="*/ 43 w 46"/>
                <a:gd name="T7" fmla="*/ 3 h 16"/>
                <a:gd name="T8" fmla="*/ 45 w 46"/>
                <a:gd name="T9" fmla="*/ 5 h 16"/>
                <a:gd name="T10" fmla="*/ 46 w 46"/>
                <a:gd name="T11" fmla="*/ 8 h 16"/>
                <a:gd name="T12" fmla="*/ 45 w 46"/>
                <a:gd name="T13" fmla="*/ 11 h 16"/>
                <a:gd name="T14" fmla="*/ 43 w 46"/>
                <a:gd name="T15" fmla="*/ 13 h 16"/>
                <a:gd name="T16" fmla="*/ 41 w 46"/>
                <a:gd name="T17" fmla="*/ 15 h 16"/>
                <a:gd name="T18" fmla="*/ 38 w 46"/>
                <a:gd name="T19" fmla="*/ 16 h 16"/>
                <a:gd name="T20" fmla="*/ 7 w 46"/>
                <a:gd name="T21" fmla="*/ 16 h 16"/>
                <a:gd name="T22" fmla="*/ 4 w 46"/>
                <a:gd name="T23" fmla="*/ 15 h 16"/>
                <a:gd name="T24" fmla="*/ 1 w 46"/>
                <a:gd name="T25" fmla="*/ 13 h 16"/>
                <a:gd name="T26" fmla="*/ 0 w 46"/>
                <a:gd name="T27" fmla="*/ 11 h 16"/>
                <a:gd name="T28" fmla="*/ 0 w 46"/>
                <a:gd name="T29" fmla="*/ 8 h 16"/>
                <a:gd name="T30" fmla="*/ 0 w 46"/>
                <a:gd name="T31" fmla="*/ 5 h 16"/>
                <a:gd name="T32" fmla="*/ 1 w 46"/>
                <a:gd name="T33" fmla="*/ 3 h 16"/>
                <a:gd name="T34" fmla="*/ 4 w 46"/>
                <a:gd name="T35" fmla="*/ 1 h 16"/>
                <a:gd name="T36" fmla="*/ 7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7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35D35D14-25CA-4E43-9423-CD476E26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063625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1 w 46"/>
                <a:gd name="T5" fmla="*/ 2 h 16"/>
                <a:gd name="T6" fmla="*/ 44 w 46"/>
                <a:gd name="T7" fmla="*/ 3 h 16"/>
                <a:gd name="T8" fmla="*/ 45 w 46"/>
                <a:gd name="T9" fmla="*/ 6 h 16"/>
                <a:gd name="T10" fmla="*/ 46 w 46"/>
                <a:gd name="T11" fmla="*/ 8 h 16"/>
                <a:gd name="T12" fmla="*/ 45 w 46"/>
                <a:gd name="T13" fmla="*/ 11 h 16"/>
                <a:gd name="T14" fmla="*/ 44 w 46"/>
                <a:gd name="T15" fmla="*/ 14 h 16"/>
                <a:gd name="T16" fmla="*/ 41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4 w 46"/>
                <a:gd name="T23" fmla="*/ 15 h 16"/>
                <a:gd name="T24" fmla="*/ 3 w 46"/>
                <a:gd name="T25" fmla="*/ 14 h 16"/>
                <a:gd name="T26" fmla="*/ 2 w 46"/>
                <a:gd name="T27" fmla="*/ 11 h 16"/>
                <a:gd name="T28" fmla="*/ 0 w 46"/>
                <a:gd name="T29" fmla="*/ 8 h 16"/>
                <a:gd name="T30" fmla="*/ 2 w 46"/>
                <a:gd name="T31" fmla="*/ 6 h 16"/>
                <a:gd name="T32" fmla="*/ 3 w 46"/>
                <a:gd name="T33" fmla="*/ 3 h 16"/>
                <a:gd name="T34" fmla="*/ 4 w 46"/>
                <a:gd name="T35" fmla="*/ 2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4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ED07D812-5A68-4692-926A-B83D57FAD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88" y="1063625"/>
              <a:ext cx="71438" cy="25400"/>
            </a:xfrm>
            <a:custGeom>
              <a:avLst/>
              <a:gdLst>
                <a:gd name="T0" fmla="*/ 7 w 45"/>
                <a:gd name="T1" fmla="*/ 0 h 16"/>
                <a:gd name="T2" fmla="*/ 38 w 45"/>
                <a:gd name="T3" fmla="*/ 0 h 16"/>
                <a:gd name="T4" fmla="*/ 41 w 45"/>
                <a:gd name="T5" fmla="*/ 2 h 16"/>
                <a:gd name="T6" fmla="*/ 44 w 45"/>
                <a:gd name="T7" fmla="*/ 3 h 16"/>
                <a:gd name="T8" fmla="*/ 45 w 45"/>
                <a:gd name="T9" fmla="*/ 6 h 16"/>
                <a:gd name="T10" fmla="*/ 45 w 45"/>
                <a:gd name="T11" fmla="*/ 8 h 16"/>
                <a:gd name="T12" fmla="*/ 45 w 45"/>
                <a:gd name="T13" fmla="*/ 11 h 16"/>
                <a:gd name="T14" fmla="*/ 44 w 45"/>
                <a:gd name="T15" fmla="*/ 14 h 16"/>
                <a:gd name="T16" fmla="*/ 41 w 45"/>
                <a:gd name="T17" fmla="*/ 15 h 16"/>
                <a:gd name="T18" fmla="*/ 38 w 45"/>
                <a:gd name="T19" fmla="*/ 16 h 16"/>
                <a:gd name="T20" fmla="*/ 7 w 45"/>
                <a:gd name="T21" fmla="*/ 16 h 16"/>
                <a:gd name="T22" fmla="*/ 4 w 45"/>
                <a:gd name="T23" fmla="*/ 15 h 16"/>
                <a:gd name="T24" fmla="*/ 2 w 45"/>
                <a:gd name="T25" fmla="*/ 14 h 16"/>
                <a:gd name="T26" fmla="*/ 0 w 45"/>
                <a:gd name="T27" fmla="*/ 11 h 16"/>
                <a:gd name="T28" fmla="*/ 0 w 45"/>
                <a:gd name="T29" fmla="*/ 8 h 16"/>
                <a:gd name="T30" fmla="*/ 0 w 45"/>
                <a:gd name="T31" fmla="*/ 6 h 16"/>
                <a:gd name="T32" fmla="*/ 2 w 45"/>
                <a:gd name="T33" fmla="*/ 3 h 16"/>
                <a:gd name="T34" fmla="*/ 4 w 45"/>
                <a:gd name="T35" fmla="*/ 2 h 16"/>
                <a:gd name="T36" fmla="*/ 7 w 45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6">
                  <a:moveTo>
                    <a:pt x="7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4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17282CB2-CB3D-475B-BD26-F73EEF7F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1" y="1063625"/>
              <a:ext cx="73025" cy="25400"/>
            </a:xfrm>
            <a:custGeom>
              <a:avLst/>
              <a:gdLst>
                <a:gd name="T0" fmla="*/ 8 w 46"/>
                <a:gd name="T1" fmla="*/ 0 h 16"/>
                <a:gd name="T2" fmla="*/ 38 w 46"/>
                <a:gd name="T3" fmla="*/ 0 h 16"/>
                <a:gd name="T4" fmla="*/ 42 w 46"/>
                <a:gd name="T5" fmla="*/ 2 h 16"/>
                <a:gd name="T6" fmla="*/ 43 w 46"/>
                <a:gd name="T7" fmla="*/ 3 h 16"/>
                <a:gd name="T8" fmla="*/ 46 w 46"/>
                <a:gd name="T9" fmla="*/ 6 h 16"/>
                <a:gd name="T10" fmla="*/ 46 w 46"/>
                <a:gd name="T11" fmla="*/ 8 h 16"/>
                <a:gd name="T12" fmla="*/ 46 w 46"/>
                <a:gd name="T13" fmla="*/ 11 h 16"/>
                <a:gd name="T14" fmla="*/ 43 w 46"/>
                <a:gd name="T15" fmla="*/ 14 h 16"/>
                <a:gd name="T16" fmla="*/ 42 w 46"/>
                <a:gd name="T17" fmla="*/ 15 h 16"/>
                <a:gd name="T18" fmla="*/ 38 w 46"/>
                <a:gd name="T19" fmla="*/ 16 h 16"/>
                <a:gd name="T20" fmla="*/ 8 w 46"/>
                <a:gd name="T21" fmla="*/ 16 h 16"/>
                <a:gd name="T22" fmla="*/ 5 w 46"/>
                <a:gd name="T23" fmla="*/ 15 h 16"/>
                <a:gd name="T24" fmla="*/ 3 w 46"/>
                <a:gd name="T25" fmla="*/ 14 h 16"/>
                <a:gd name="T26" fmla="*/ 1 w 46"/>
                <a:gd name="T27" fmla="*/ 11 h 16"/>
                <a:gd name="T28" fmla="*/ 0 w 46"/>
                <a:gd name="T29" fmla="*/ 8 h 16"/>
                <a:gd name="T30" fmla="*/ 1 w 46"/>
                <a:gd name="T31" fmla="*/ 6 h 16"/>
                <a:gd name="T32" fmla="*/ 3 w 46"/>
                <a:gd name="T33" fmla="*/ 3 h 16"/>
                <a:gd name="T34" fmla="*/ 5 w 46"/>
                <a:gd name="T35" fmla="*/ 2 h 16"/>
                <a:gd name="T36" fmla="*/ 8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8" y="0"/>
                  </a:moveTo>
                  <a:lnTo>
                    <a:pt x="38" y="0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42" y="15"/>
                  </a:lnTo>
                  <a:lnTo>
                    <a:pt x="3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12CA281A-27C3-4ED3-9569-9851B7B2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1" y="1063625"/>
              <a:ext cx="73025" cy="25400"/>
            </a:xfrm>
            <a:custGeom>
              <a:avLst/>
              <a:gdLst>
                <a:gd name="T0" fmla="*/ 7 w 46"/>
                <a:gd name="T1" fmla="*/ 0 h 16"/>
                <a:gd name="T2" fmla="*/ 38 w 46"/>
                <a:gd name="T3" fmla="*/ 0 h 16"/>
                <a:gd name="T4" fmla="*/ 41 w 46"/>
                <a:gd name="T5" fmla="*/ 2 h 16"/>
                <a:gd name="T6" fmla="*/ 43 w 46"/>
                <a:gd name="T7" fmla="*/ 3 h 16"/>
                <a:gd name="T8" fmla="*/ 45 w 46"/>
                <a:gd name="T9" fmla="*/ 6 h 16"/>
                <a:gd name="T10" fmla="*/ 46 w 46"/>
                <a:gd name="T11" fmla="*/ 8 h 16"/>
                <a:gd name="T12" fmla="*/ 45 w 46"/>
                <a:gd name="T13" fmla="*/ 11 h 16"/>
                <a:gd name="T14" fmla="*/ 43 w 46"/>
                <a:gd name="T15" fmla="*/ 14 h 16"/>
                <a:gd name="T16" fmla="*/ 41 w 46"/>
                <a:gd name="T17" fmla="*/ 15 h 16"/>
                <a:gd name="T18" fmla="*/ 38 w 46"/>
                <a:gd name="T19" fmla="*/ 16 h 16"/>
                <a:gd name="T20" fmla="*/ 7 w 46"/>
                <a:gd name="T21" fmla="*/ 16 h 16"/>
                <a:gd name="T22" fmla="*/ 4 w 46"/>
                <a:gd name="T23" fmla="*/ 15 h 16"/>
                <a:gd name="T24" fmla="*/ 1 w 46"/>
                <a:gd name="T25" fmla="*/ 14 h 16"/>
                <a:gd name="T26" fmla="*/ 0 w 46"/>
                <a:gd name="T27" fmla="*/ 11 h 16"/>
                <a:gd name="T28" fmla="*/ 0 w 46"/>
                <a:gd name="T29" fmla="*/ 8 h 16"/>
                <a:gd name="T30" fmla="*/ 0 w 46"/>
                <a:gd name="T31" fmla="*/ 6 h 16"/>
                <a:gd name="T32" fmla="*/ 1 w 46"/>
                <a:gd name="T33" fmla="*/ 3 h 16"/>
                <a:gd name="T34" fmla="*/ 4 w 46"/>
                <a:gd name="T35" fmla="*/ 2 h 16"/>
                <a:gd name="T36" fmla="*/ 7 w 4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6">
                  <a:moveTo>
                    <a:pt x="7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F989A7B0-D3D8-4464-BFCB-E53804F5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1128713"/>
              <a:ext cx="73025" cy="22225"/>
            </a:xfrm>
            <a:custGeom>
              <a:avLst/>
              <a:gdLst>
                <a:gd name="T0" fmla="*/ 8 w 46"/>
                <a:gd name="T1" fmla="*/ 0 h 14"/>
                <a:gd name="T2" fmla="*/ 38 w 46"/>
                <a:gd name="T3" fmla="*/ 0 h 14"/>
                <a:gd name="T4" fmla="*/ 41 w 46"/>
                <a:gd name="T5" fmla="*/ 0 h 14"/>
                <a:gd name="T6" fmla="*/ 44 w 46"/>
                <a:gd name="T7" fmla="*/ 1 h 14"/>
                <a:gd name="T8" fmla="*/ 45 w 46"/>
                <a:gd name="T9" fmla="*/ 4 h 14"/>
                <a:gd name="T10" fmla="*/ 46 w 46"/>
                <a:gd name="T11" fmla="*/ 7 h 14"/>
                <a:gd name="T12" fmla="*/ 45 w 46"/>
                <a:gd name="T13" fmla="*/ 9 h 14"/>
                <a:gd name="T14" fmla="*/ 44 w 46"/>
                <a:gd name="T15" fmla="*/ 12 h 14"/>
                <a:gd name="T16" fmla="*/ 41 w 46"/>
                <a:gd name="T17" fmla="*/ 13 h 14"/>
                <a:gd name="T18" fmla="*/ 38 w 46"/>
                <a:gd name="T19" fmla="*/ 14 h 14"/>
                <a:gd name="T20" fmla="*/ 8 w 46"/>
                <a:gd name="T21" fmla="*/ 14 h 14"/>
                <a:gd name="T22" fmla="*/ 4 w 46"/>
                <a:gd name="T23" fmla="*/ 13 h 14"/>
                <a:gd name="T24" fmla="*/ 3 w 46"/>
                <a:gd name="T25" fmla="*/ 12 h 14"/>
                <a:gd name="T26" fmla="*/ 2 w 46"/>
                <a:gd name="T27" fmla="*/ 9 h 14"/>
                <a:gd name="T28" fmla="*/ 0 w 46"/>
                <a:gd name="T29" fmla="*/ 7 h 14"/>
                <a:gd name="T30" fmla="*/ 2 w 46"/>
                <a:gd name="T31" fmla="*/ 4 h 14"/>
                <a:gd name="T32" fmla="*/ 3 w 46"/>
                <a:gd name="T33" fmla="*/ 1 h 14"/>
                <a:gd name="T34" fmla="*/ 4 w 46"/>
                <a:gd name="T35" fmla="*/ 0 h 14"/>
                <a:gd name="T36" fmla="*/ 8 w 46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8" y="0"/>
                  </a:moveTo>
                  <a:lnTo>
                    <a:pt x="38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5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29AB880D-1C1F-44A4-A59B-706349E8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88" y="1128713"/>
              <a:ext cx="71438" cy="22225"/>
            </a:xfrm>
            <a:custGeom>
              <a:avLst/>
              <a:gdLst>
                <a:gd name="T0" fmla="*/ 7 w 45"/>
                <a:gd name="T1" fmla="*/ 0 h 14"/>
                <a:gd name="T2" fmla="*/ 38 w 45"/>
                <a:gd name="T3" fmla="*/ 0 h 14"/>
                <a:gd name="T4" fmla="*/ 41 w 45"/>
                <a:gd name="T5" fmla="*/ 0 h 14"/>
                <a:gd name="T6" fmla="*/ 44 w 45"/>
                <a:gd name="T7" fmla="*/ 1 h 14"/>
                <a:gd name="T8" fmla="*/ 45 w 45"/>
                <a:gd name="T9" fmla="*/ 4 h 14"/>
                <a:gd name="T10" fmla="*/ 45 w 45"/>
                <a:gd name="T11" fmla="*/ 7 h 14"/>
                <a:gd name="T12" fmla="*/ 45 w 45"/>
                <a:gd name="T13" fmla="*/ 9 h 14"/>
                <a:gd name="T14" fmla="*/ 44 w 45"/>
                <a:gd name="T15" fmla="*/ 12 h 14"/>
                <a:gd name="T16" fmla="*/ 41 w 45"/>
                <a:gd name="T17" fmla="*/ 13 h 14"/>
                <a:gd name="T18" fmla="*/ 38 w 45"/>
                <a:gd name="T19" fmla="*/ 14 h 14"/>
                <a:gd name="T20" fmla="*/ 7 w 45"/>
                <a:gd name="T21" fmla="*/ 14 h 14"/>
                <a:gd name="T22" fmla="*/ 4 w 45"/>
                <a:gd name="T23" fmla="*/ 13 h 14"/>
                <a:gd name="T24" fmla="*/ 2 w 45"/>
                <a:gd name="T25" fmla="*/ 12 h 14"/>
                <a:gd name="T26" fmla="*/ 0 w 45"/>
                <a:gd name="T27" fmla="*/ 9 h 14"/>
                <a:gd name="T28" fmla="*/ 0 w 45"/>
                <a:gd name="T29" fmla="*/ 7 h 14"/>
                <a:gd name="T30" fmla="*/ 0 w 45"/>
                <a:gd name="T31" fmla="*/ 4 h 14"/>
                <a:gd name="T32" fmla="*/ 2 w 45"/>
                <a:gd name="T33" fmla="*/ 1 h 14"/>
                <a:gd name="T34" fmla="*/ 4 w 45"/>
                <a:gd name="T35" fmla="*/ 0 h 14"/>
                <a:gd name="T36" fmla="*/ 7 w 45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4">
                  <a:moveTo>
                    <a:pt x="7" y="0"/>
                  </a:moveTo>
                  <a:lnTo>
                    <a:pt x="38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96">
            <a:extLst>
              <a:ext uri="{FF2B5EF4-FFF2-40B4-BE49-F238E27FC236}">
                <a16:creationId xmlns:a16="http://schemas.microsoft.com/office/drawing/2014/main" id="{A9D49F8E-F088-46B6-A1CF-78F8FB6EA299}"/>
              </a:ext>
            </a:extLst>
          </p:cNvPr>
          <p:cNvGrpSpPr/>
          <p:nvPr/>
        </p:nvGrpSpPr>
        <p:grpSpPr>
          <a:xfrm>
            <a:off x="8176835" y="2835176"/>
            <a:ext cx="482600" cy="492125"/>
            <a:chOff x="2911476" y="1379538"/>
            <a:chExt cx="482600" cy="492125"/>
          </a:xfrm>
          <a:solidFill>
            <a:schemeClr val="bg2"/>
          </a:solidFill>
        </p:grpSpPr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BB9DF7BE-2E2A-4ABF-B1D9-9DCEFE493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7226" y="1379538"/>
              <a:ext cx="111125" cy="112713"/>
            </a:xfrm>
            <a:custGeom>
              <a:avLst/>
              <a:gdLst>
                <a:gd name="T0" fmla="*/ 35 w 70"/>
                <a:gd name="T1" fmla="*/ 15 h 71"/>
                <a:gd name="T2" fmla="*/ 30 w 70"/>
                <a:gd name="T3" fmla="*/ 16 h 71"/>
                <a:gd name="T4" fmla="*/ 25 w 70"/>
                <a:gd name="T5" fmla="*/ 18 h 71"/>
                <a:gd name="T6" fmla="*/ 21 w 70"/>
                <a:gd name="T7" fmla="*/ 21 h 71"/>
                <a:gd name="T8" fmla="*/ 18 w 70"/>
                <a:gd name="T9" fmla="*/ 25 h 71"/>
                <a:gd name="T10" fmla="*/ 15 w 70"/>
                <a:gd name="T11" fmla="*/ 31 h 71"/>
                <a:gd name="T12" fmla="*/ 15 w 70"/>
                <a:gd name="T13" fmla="*/ 36 h 71"/>
                <a:gd name="T14" fmla="*/ 15 w 70"/>
                <a:gd name="T15" fmla="*/ 41 h 71"/>
                <a:gd name="T16" fmla="*/ 18 w 70"/>
                <a:gd name="T17" fmla="*/ 46 h 71"/>
                <a:gd name="T18" fmla="*/ 21 w 70"/>
                <a:gd name="T19" fmla="*/ 50 h 71"/>
                <a:gd name="T20" fmla="*/ 25 w 70"/>
                <a:gd name="T21" fmla="*/ 53 h 71"/>
                <a:gd name="T22" fmla="*/ 30 w 70"/>
                <a:gd name="T23" fmla="*/ 55 h 71"/>
                <a:gd name="T24" fmla="*/ 35 w 70"/>
                <a:gd name="T25" fmla="*/ 55 h 71"/>
                <a:gd name="T26" fmla="*/ 40 w 70"/>
                <a:gd name="T27" fmla="*/ 55 h 71"/>
                <a:gd name="T28" fmla="*/ 45 w 70"/>
                <a:gd name="T29" fmla="*/ 53 h 71"/>
                <a:gd name="T30" fmla="*/ 49 w 70"/>
                <a:gd name="T31" fmla="*/ 50 h 71"/>
                <a:gd name="T32" fmla="*/ 53 w 70"/>
                <a:gd name="T33" fmla="*/ 46 h 71"/>
                <a:gd name="T34" fmla="*/ 55 w 70"/>
                <a:gd name="T35" fmla="*/ 41 h 71"/>
                <a:gd name="T36" fmla="*/ 56 w 70"/>
                <a:gd name="T37" fmla="*/ 36 h 71"/>
                <a:gd name="T38" fmla="*/ 55 w 70"/>
                <a:gd name="T39" fmla="*/ 31 h 71"/>
                <a:gd name="T40" fmla="*/ 53 w 70"/>
                <a:gd name="T41" fmla="*/ 25 h 71"/>
                <a:gd name="T42" fmla="*/ 49 w 70"/>
                <a:gd name="T43" fmla="*/ 21 h 71"/>
                <a:gd name="T44" fmla="*/ 45 w 70"/>
                <a:gd name="T45" fmla="*/ 18 h 71"/>
                <a:gd name="T46" fmla="*/ 40 w 70"/>
                <a:gd name="T47" fmla="*/ 16 h 71"/>
                <a:gd name="T48" fmla="*/ 35 w 70"/>
                <a:gd name="T49" fmla="*/ 15 h 71"/>
                <a:gd name="T50" fmla="*/ 35 w 70"/>
                <a:gd name="T51" fmla="*/ 0 h 71"/>
                <a:gd name="T52" fmla="*/ 49 w 70"/>
                <a:gd name="T53" fmla="*/ 3 h 71"/>
                <a:gd name="T54" fmla="*/ 60 w 70"/>
                <a:gd name="T55" fmla="*/ 11 h 71"/>
                <a:gd name="T56" fmla="*/ 68 w 70"/>
                <a:gd name="T57" fmla="*/ 21 h 71"/>
                <a:gd name="T58" fmla="*/ 70 w 70"/>
                <a:gd name="T59" fmla="*/ 36 h 71"/>
                <a:gd name="T60" fmla="*/ 68 w 70"/>
                <a:gd name="T61" fmla="*/ 49 h 71"/>
                <a:gd name="T62" fmla="*/ 60 w 70"/>
                <a:gd name="T63" fmla="*/ 61 h 71"/>
                <a:gd name="T64" fmla="*/ 49 w 70"/>
                <a:gd name="T65" fmla="*/ 69 h 71"/>
                <a:gd name="T66" fmla="*/ 35 w 70"/>
                <a:gd name="T67" fmla="*/ 71 h 71"/>
                <a:gd name="T68" fmla="*/ 22 w 70"/>
                <a:gd name="T69" fmla="*/ 69 h 71"/>
                <a:gd name="T70" fmla="*/ 10 w 70"/>
                <a:gd name="T71" fmla="*/ 61 h 71"/>
                <a:gd name="T72" fmla="*/ 2 w 70"/>
                <a:gd name="T73" fmla="*/ 49 h 71"/>
                <a:gd name="T74" fmla="*/ 0 w 70"/>
                <a:gd name="T75" fmla="*/ 36 h 71"/>
                <a:gd name="T76" fmla="*/ 2 w 70"/>
                <a:gd name="T77" fmla="*/ 21 h 71"/>
                <a:gd name="T78" fmla="*/ 10 w 70"/>
                <a:gd name="T79" fmla="*/ 11 h 71"/>
                <a:gd name="T80" fmla="*/ 22 w 70"/>
                <a:gd name="T81" fmla="*/ 3 h 71"/>
                <a:gd name="T82" fmla="*/ 35 w 70"/>
                <a:gd name="T8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71">
                  <a:moveTo>
                    <a:pt x="35" y="15"/>
                  </a:moveTo>
                  <a:lnTo>
                    <a:pt x="30" y="16"/>
                  </a:lnTo>
                  <a:lnTo>
                    <a:pt x="25" y="18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8" y="46"/>
                  </a:lnTo>
                  <a:lnTo>
                    <a:pt x="21" y="50"/>
                  </a:lnTo>
                  <a:lnTo>
                    <a:pt x="25" y="53"/>
                  </a:lnTo>
                  <a:lnTo>
                    <a:pt x="30" y="55"/>
                  </a:lnTo>
                  <a:lnTo>
                    <a:pt x="35" y="55"/>
                  </a:lnTo>
                  <a:lnTo>
                    <a:pt x="40" y="55"/>
                  </a:lnTo>
                  <a:lnTo>
                    <a:pt x="45" y="53"/>
                  </a:lnTo>
                  <a:lnTo>
                    <a:pt x="49" y="50"/>
                  </a:lnTo>
                  <a:lnTo>
                    <a:pt x="53" y="46"/>
                  </a:lnTo>
                  <a:lnTo>
                    <a:pt x="55" y="41"/>
                  </a:lnTo>
                  <a:lnTo>
                    <a:pt x="56" y="36"/>
                  </a:lnTo>
                  <a:lnTo>
                    <a:pt x="55" y="31"/>
                  </a:lnTo>
                  <a:lnTo>
                    <a:pt x="53" y="25"/>
                  </a:lnTo>
                  <a:lnTo>
                    <a:pt x="49" y="21"/>
                  </a:lnTo>
                  <a:lnTo>
                    <a:pt x="45" y="18"/>
                  </a:lnTo>
                  <a:lnTo>
                    <a:pt x="40" y="16"/>
                  </a:lnTo>
                  <a:lnTo>
                    <a:pt x="35" y="15"/>
                  </a:lnTo>
                  <a:close/>
                  <a:moveTo>
                    <a:pt x="35" y="0"/>
                  </a:moveTo>
                  <a:lnTo>
                    <a:pt x="49" y="3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70" y="36"/>
                  </a:lnTo>
                  <a:lnTo>
                    <a:pt x="68" y="49"/>
                  </a:lnTo>
                  <a:lnTo>
                    <a:pt x="60" y="61"/>
                  </a:lnTo>
                  <a:lnTo>
                    <a:pt x="49" y="69"/>
                  </a:lnTo>
                  <a:lnTo>
                    <a:pt x="35" y="71"/>
                  </a:lnTo>
                  <a:lnTo>
                    <a:pt x="22" y="69"/>
                  </a:lnTo>
                  <a:lnTo>
                    <a:pt x="10" y="61"/>
                  </a:lnTo>
                  <a:lnTo>
                    <a:pt x="2" y="49"/>
                  </a:lnTo>
                  <a:lnTo>
                    <a:pt x="0" y="36"/>
                  </a:lnTo>
                  <a:lnTo>
                    <a:pt x="2" y="21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A82A369B-AA95-47D0-BEBE-A76A07322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2476" y="1766888"/>
              <a:ext cx="101600" cy="104775"/>
            </a:xfrm>
            <a:custGeom>
              <a:avLst/>
              <a:gdLst>
                <a:gd name="T0" fmla="*/ 33 w 64"/>
                <a:gd name="T1" fmla="*/ 14 h 66"/>
                <a:gd name="T2" fmla="*/ 26 w 64"/>
                <a:gd name="T3" fmla="*/ 16 h 66"/>
                <a:gd name="T4" fmla="*/ 22 w 64"/>
                <a:gd name="T5" fmla="*/ 18 h 66"/>
                <a:gd name="T6" fmla="*/ 18 w 64"/>
                <a:gd name="T7" fmla="*/ 22 h 66"/>
                <a:gd name="T8" fmla="*/ 16 w 64"/>
                <a:gd name="T9" fmla="*/ 28 h 66"/>
                <a:gd name="T10" fmla="*/ 14 w 64"/>
                <a:gd name="T11" fmla="*/ 33 h 66"/>
                <a:gd name="T12" fmla="*/ 16 w 64"/>
                <a:gd name="T13" fmla="*/ 38 h 66"/>
                <a:gd name="T14" fmla="*/ 18 w 64"/>
                <a:gd name="T15" fmla="*/ 43 h 66"/>
                <a:gd name="T16" fmla="*/ 22 w 64"/>
                <a:gd name="T17" fmla="*/ 47 h 66"/>
                <a:gd name="T18" fmla="*/ 26 w 64"/>
                <a:gd name="T19" fmla="*/ 49 h 66"/>
                <a:gd name="T20" fmla="*/ 33 w 64"/>
                <a:gd name="T21" fmla="*/ 50 h 66"/>
                <a:gd name="T22" fmla="*/ 38 w 64"/>
                <a:gd name="T23" fmla="*/ 49 h 66"/>
                <a:gd name="T24" fmla="*/ 43 w 64"/>
                <a:gd name="T25" fmla="*/ 47 h 66"/>
                <a:gd name="T26" fmla="*/ 46 w 64"/>
                <a:gd name="T27" fmla="*/ 43 h 66"/>
                <a:gd name="T28" fmla="*/ 48 w 64"/>
                <a:gd name="T29" fmla="*/ 38 h 66"/>
                <a:gd name="T30" fmla="*/ 50 w 64"/>
                <a:gd name="T31" fmla="*/ 33 h 66"/>
                <a:gd name="T32" fmla="*/ 48 w 64"/>
                <a:gd name="T33" fmla="*/ 28 h 66"/>
                <a:gd name="T34" fmla="*/ 46 w 64"/>
                <a:gd name="T35" fmla="*/ 22 h 66"/>
                <a:gd name="T36" fmla="*/ 43 w 64"/>
                <a:gd name="T37" fmla="*/ 18 h 66"/>
                <a:gd name="T38" fmla="*/ 38 w 64"/>
                <a:gd name="T39" fmla="*/ 16 h 66"/>
                <a:gd name="T40" fmla="*/ 33 w 64"/>
                <a:gd name="T41" fmla="*/ 14 h 66"/>
                <a:gd name="T42" fmla="*/ 33 w 64"/>
                <a:gd name="T43" fmla="*/ 0 h 66"/>
                <a:gd name="T44" fmla="*/ 44 w 64"/>
                <a:gd name="T45" fmla="*/ 3 h 66"/>
                <a:gd name="T46" fmla="*/ 55 w 64"/>
                <a:gd name="T47" fmla="*/ 9 h 66"/>
                <a:gd name="T48" fmla="*/ 63 w 64"/>
                <a:gd name="T49" fmla="*/ 20 h 66"/>
                <a:gd name="T50" fmla="*/ 64 w 64"/>
                <a:gd name="T51" fmla="*/ 33 h 66"/>
                <a:gd name="T52" fmla="*/ 63 w 64"/>
                <a:gd name="T53" fmla="*/ 45 h 66"/>
                <a:gd name="T54" fmla="*/ 55 w 64"/>
                <a:gd name="T55" fmla="*/ 55 h 66"/>
                <a:gd name="T56" fmla="*/ 44 w 64"/>
                <a:gd name="T57" fmla="*/ 63 h 66"/>
                <a:gd name="T58" fmla="*/ 33 w 64"/>
                <a:gd name="T59" fmla="*/ 66 h 66"/>
                <a:gd name="T60" fmla="*/ 19 w 64"/>
                <a:gd name="T61" fmla="*/ 63 h 66"/>
                <a:gd name="T62" fmla="*/ 9 w 64"/>
                <a:gd name="T63" fmla="*/ 55 h 66"/>
                <a:gd name="T64" fmla="*/ 2 w 64"/>
                <a:gd name="T65" fmla="*/ 45 h 66"/>
                <a:gd name="T66" fmla="*/ 0 w 64"/>
                <a:gd name="T67" fmla="*/ 33 h 66"/>
                <a:gd name="T68" fmla="*/ 2 w 64"/>
                <a:gd name="T69" fmla="*/ 20 h 66"/>
                <a:gd name="T70" fmla="*/ 9 w 64"/>
                <a:gd name="T71" fmla="*/ 9 h 66"/>
                <a:gd name="T72" fmla="*/ 19 w 64"/>
                <a:gd name="T73" fmla="*/ 3 h 66"/>
                <a:gd name="T74" fmla="*/ 33 w 64"/>
                <a:gd name="T7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6">
                  <a:moveTo>
                    <a:pt x="33" y="14"/>
                  </a:moveTo>
                  <a:lnTo>
                    <a:pt x="26" y="16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6" y="28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43"/>
                  </a:lnTo>
                  <a:lnTo>
                    <a:pt x="22" y="47"/>
                  </a:lnTo>
                  <a:lnTo>
                    <a:pt x="26" y="49"/>
                  </a:lnTo>
                  <a:lnTo>
                    <a:pt x="33" y="50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6" y="43"/>
                  </a:lnTo>
                  <a:lnTo>
                    <a:pt x="48" y="38"/>
                  </a:lnTo>
                  <a:lnTo>
                    <a:pt x="50" y="33"/>
                  </a:lnTo>
                  <a:lnTo>
                    <a:pt x="48" y="28"/>
                  </a:lnTo>
                  <a:lnTo>
                    <a:pt x="46" y="22"/>
                  </a:lnTo>
                  <a:lnTo>
                    <a:pt x="43" y="18"/>
                  </a:lnTo>
                  <a:lnTo>
                    <a:pt x="38" y="16"/>
                  </a:lnTo>
                  <a:lnTo>
                    <a:pt x="33" y="14"/>
                  </a:lnTo>
                  <a:close/>
                  <a:moveTo>
                    <a:pt x="33" y="0"/>
                  </a:moveTo>
                  <a:lnTo>
                    <a:pt x="44" y="3"/>
                  </a:lnTo>
                  <a:lnTo>
                    <a:pt x="55" y="9"/>
                  </a:lnTo>
                  <a:lnTo>
                    <a:pt x="63" y="20"/>
                  </a:lnTo>
                  <a:lnTo>
                    <a:pt x="64" y="33"/>
                  </a:lnTo>
                  <a:lnTo>
                    <a:pt x="63" y="45"/>
                  </a:lnTo>
                  <a:lnTo>
                    <a:pt x="55" y="55"/>
                  </a:lnTo>
                  <a:lnTo>
                    <a:pt x="44" y="63"/>
                  </a:lnTo>
                  <a:lnTo>
                    <a:pt x="33" y="66"/>
                  </a:lnTo>
                  <a:lnTo>
                    <a:pt x="19" y="63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0"/>
                  </a:lnTo>
                  <a:lnTo>
                    <a:pt x="9" y="9"/>
                  </a:lnTo>
                  <a:lnTo>
                    <a:pt x="19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7E83A364-5B3C-4EE3-A37A-9E0F88092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6" y="1554163"/>
              <a:ext cx="134938" cy="136525"/>
            </a:xfrm>
            <a:custGeom>
              <a:avLst/>
              <a:gdLst>
                <a:gd name="T0" fmla="*/ 44 w 85"/>
                <a:gd name="T1" fmla="*/ 15 h 86"/>
                <a:gd name="T2" fmla="*/ 29 w 85"/>
                <a:gd name="T3" fmla="*/ 19 h 86"/>
                <a:gd name="T4" fmla="*/ 19 w 85"/>
                <a:gd name="T5" fmla="*/ 29 h 86"/>
                <a:gd name="T6" fmla="*/ 15 w 85"/>
                <a:gd name="T7" fmla="*/ 44 h 86"/>
                <a:gd name="T8" fmla="*/ 19 w 85"/>
                <a:gd name="T9" fmla="*/ 57 h 86"/>
                <a:gd name="T10" fmla="*/ 29 w 85"/>
                <a:gd name="T11" fmla="*/ 67 h 86"/>
                <a:gd name="T12" fmla="*/ 44 w 85"/>
                <a:gd name="T13" fmla="*/ 71 h 86"/>
                <a:gd name="T14" fmla="*/ 57 w 85"/>
                <a:gd name="T15" fmla="*/ 67 h 86"/>
                <a:gd name="T16" fmla="*/ 67 w 85"/>
                <a:gd name="T17" fmla="*/ 57 h 86"/>
                <a:gd name="T18" fmla="*/ 71 w 85"/>
                <a:gd name="T19" fmla="*/ 44 h 86"/>
                <a:gd name="T20" fmla="*/ 67 w 85"/>
                <a:gd name="T21" fmla="*/ 29 h 86"/>
                <a:gd name="T22" fmla="*/ 57 w 85"/>
                <a:gd name="T23" fmla="*/ 19 h 86"/>
                <a:gd name="T24" fmla="*/ 44 w 85"/>
                <a:gd name="T25" fmla="*/ 15 h 86"/>
                <a:gd name="T26" fmla="*/ 44 w 85"/>
                <a:gd name="T27" fmla="*/ 0 h 86"/>
                <a:gd name="T28" fmla="*/ 59 w 85"/>
                <a:gd name="T29" fmla="*/ 3 h 86"/>
                <a:gd name="T30" fmla="*/ 74 w 85"/>
                <a:gd name="T31" fmla="*/ 12 h 86"/>
                <a:gd name="T32" fmla="*/ 83 w 85"/>
                <a:gd name="T33" fmla="*/ 27 h 86"/>
                <a:gd name="T34" fmla="*/ 85 w 85"/>
                <a:gd name="T35" fmla="*/ 44 h 86"/>
                <a:gd name="T36" fmla="*/ 83 w 85"/>
                <a:gd name="T37" fmla="*/ 59 h 86"/>
                <a:gd name="T38" fmla="*/ 74 w 85"/>
                <a:gd name="T39" fmla="*/ 74 h 86"/>
                <a:gd name="T40" fmla="*/ 59 w 85"/>
                <a:gd name="T41" fmla="*/ 83 h 86"/>
                <a:gd name="T42" fmla="*/ 44 w 85"/>
                <a:gd name="T43" fmla="*/ 86 h 86"/>
                <a:gd name="T44" fmla="*/ 27 w 85"/>
                <a:gd name="T45" fmla="*/ 83 h 86"/>
                <a:gd name="T46" fmla="*/ 12 w 85"/>
                <a:gd name="T47" fmla="*/ 74 h 86"/>
                <a:gd name="T48" fmla="*/ 3 w 85"/>
                <a:gd name="T49" fmla="*/ 59 h 86"/>
                <a:gd name="T50" fmla="*/ 0 w 85"/>
                <a:gd name="T51" fmla="*/ 44 h 86"/>
                <a:gd name="T52" fmla="*/ 3 w 85"/>
                <a:gd name="T53" fmla="*/ 27 h 86"/>
                <a:gd name="T54" fmla="*/ 12 w 85"/>
                <a:gd name="T55" fmla="*/ 12 h 86"/>
                <a:gd name="T56" fmla="*/ 27 w 85"/>
                <a:gd name="T57" fmla="*/ 3 h 86"/>
                <a:gd name="T58" fmla="*/ 44 w 85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44" y="15"/>
                  </a:moveTo>
                  <a:lnTo>
                    <a:pt x="29" y="19"/>
                  </a:lnTo>
                  <a:lnTo>
                    <a:pt x="19" y="29"/>
                  </a:lnTo>
                  <a:lnTo>
                    <a:pt x="15" y="44"/>
                  </a:lnTo>
                  <a:lnTo>
                    <a:pt x="19" y="57"/>
                  </a:lnTo>
                  <a:lnTo>
                    <a:pt x="29" y="67"/>
                  </a:lnTo>
                  <a:lnTo>
                    <a:pt x="44" y="71"/>
                  </a:lnTo>
                  <a:lnTo>
                    <a:pt x="57" y="67"/>
                  </a:lnTo>
                  <a:lnTo>
                    <a:pt x="67" y="57"/>
                  </a:lnTo>
                  <a:lnTo>
                    <a:pt x="71" y="44"/>
                  </a:lnTo>
                  <a:lnTo>
                    <a:pt x="67" y="29"/>
                  </a:lnTo>
                  <a:lnTo>
                    <a:pt x="57" y="19"/>
                  </a:lnTo>
                  <a:lnTo>
                    <a:pt x="44" y="15"/>
                  </a:lnTo>
                  <a:close/>
                  <a:moveTo>
                    <a:pt x="44" y="0"/>
                  </a:moveTo>
                  <a:lnTo>
                    <a:pt x="59" y="3"/>
                  </a:lnTo>
                  <a:lnTo>
                    <a:pt x="74" y="12"/>
                  </a:lnTo>
                  <a:lnTo>
                    <a:pt x="83" y="27"/>
                  </a:lnTo>
                  <a:lnTo>
                    <a:pt x="85" y="44"/>
                  </a:lnTo>
                  <a:lnTo>
                    <a:pt x="83" y="59"/>
                  </a:lnTo>
                  <a:lnTo>
                    <a:pt x="74" y="74"/>
                  </a:lnTo>
                  <a:lnTo>
                    <a:pt x="59" y="83"/>
                  </a:lnTo>
                  <a:lnTo>
                    <a:pt x="44" y="86"/>
                  </a:lnTo>
                  <a:lnTo>
                    <a:pt x="27" y="83"/>
                  </a:lnTo>
                  <a:lnTo>
                    <a:pt x="12" y="74"/>
                  </a:lnTo>
                  <a:lnTo>
                    <a:pt x="3" y="59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2" y="12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9BFDC4F5-52C9-46C1-BE22-91096C96A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1450975"/>
              <a:ext cx="209550" cy="136525"/>
            </a:xfrm>
            <a:custGeom>
              <a:avLst/>
              <a:gdLst>
                <a:gd name="T0" fmla="*/ 125 w 132"/>
                <a:gd name="T1" fmla="*/ 0 h 86"/>
                <a:gd name="T2" fmla="*/ 127 w 132"/>
                <a:gd name="T3" fmla="*/ 0 h 86"/>
                <a:gd name="T4" fmla="*/ 130 w 132"/>
                <a:gd name="T5" fmla="*/ 1 h 86"/>
                <a:gd name="T6" fmla="*/ 131 w 132"/>
                <a:gd name="T7" fmla="*/ 4 h 86"/>
                <a:gd name="T8" fmla="*/ 132 w 132"/>
                <a:gd name="T9" fmla="*/ 7 h 86"/>
                <a:gd name="T10" fmla="*/ 132 w 132"/>
                <a:gd name="T11" fmla="*/ 9 h 86"/>
                <a:gd name="T12" fmla="*/ 131 w 132"/>
                <a:gd name="T13" fmla="*/ 12 h 86"/>
                <a:gd name="T14" fmla="*/ 130 w 132"/>
                <a:gd name="T15" fmla="*/ 14 h 86"/>
                <a:gd name="T16" fmla="*/ 12 w 132"/>
                <a:gd name="T17" fmla="*/ 85 h 86"/>
                <a:gd name="T18" fmla="*/ 11 w 132"/>
                <a:gd name="T19" fmla="*/ 86 h 86"/>
                <a:gd name="T20" fmla="*/ 8 w 132"/>
                <a:gd name="T21" fmla="*/ 86 h 86"/>
                <a:gd name="T22" fmla="*/ 5 w 132"/>
                <a:gd name="T23" fmla="*/ 86 h 86"/>
                <a:gd name="T24" fmla="*/ 3 w 132"/>
                <a:gd name="T25" fmla="*/ 85 h 86"/>
                <a:gd name="T26" fmla="*/ 1 w 132"/>
                <a:gd name="T27" fmla="*/ 83 h 86"/>
                <a:gd name="T28" fmla="*/ 0 w 132"/>
                <a:gd name="T29" fmla="*/ 80 h 86"/>
                <a:gd name="T30" fmla="*/ 0 w 132"/>
                <a:gd name="T31" fmla="*/ 77 h 86"/>
                <a:gd name="T32" fmla="*/ 1 w 132"/>
                <a:gd name="T33" fmla="*/ 75 h 86"/>
                <a:gd name="T34" fmla="*/ 4 w 132"/>
                <a:gd name="T35" fmla="*/ 72 h 86"/>
                <a:gd name="T36" fmla="*/ 122 w 132"/>
                <a:gd name="T37" fmla="*/ 1 h 86"/>
                <a:gd name="T38" fmla="*/ 125 w 132"/>
                <a:gd name="T3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86">
                  <a:moveTo>
                    <a:pt x="125" y="0"/>
                  </a:moveTo>
                  <a:lnTo>
                    <a:pt x="127" y="0"/>
                  </a:lnTo>
                  <a:lnTo>
                    <a:pt x="130" y="1"/>
                  </a:lnTo>
                  <a:lnTo>
                    <a:pt x="131" y="4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1" y="12"/>
                  </a:lnTo>
                  <a:lnTo>
                    <a:pt x="130" y="14"/>
                  </a:lnTo>
                  <a:lnTo>
                    <a:pt x="12" y="85"/>
                  </a:lnTo>
                  <a:lnTo>
                    <a:pt x="11" y="86"/>
                  </a:lnTo>
                  <a:lnTo>
                    <a:pt x="8" y="86"/>
                  </a:lnTo>
                  <a:lnTo>
                    <a:pt x="5" y="86"/>
                  </a:lnTo>
                  <a:lnTo>
                    <a:pt x="3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4" y="72"/>
                  </a:lnTo>
                  <a:lnTo>
                    <a:pt x="122" y="1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F358B663-6F0A-4F14-89A1-7DD4180E7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1657350"/>
              <a:ext cx="293688" cy="157163"/>
            </a:xfrm>
            <a:custGeom>
              <a:avLst/>
              <a:gdLst>
                <a:gd name="T0" fmla="*/ 8 w 185"/>
                <a:gd name="T1" fmla="*/ 0 h 99"/>
                <a:gd name="T2" fmla="*/ 11 w 185"/>
                <a:gd name="T3" fmla="*/ 1 h 99"/>
                <a:gd name="T4" fmla="*/ 181 w 185"/>
                <a:gd name="T5" fmla="*/ 85 h 99"/>
                <a:gd name="T6" fmla="*/ 183 w 185"/>
                <a:gd name="T7" fmla="*/ 86 h 99"/>
                <a:gd name="T8" fmla="*/ 185 w 185"/>
                <a:gd name="T9" fmla="*/ 89 h 99"/>
                <a:gd name="T10" fmla="*/ 185 w 185"/>
                <a:gd name="T11" fmla="*/ 91 h 99"/>
                <a:gd name="T12" fmla="*/ 185 w 185"/>
                <a:gd name="T13" fmla="*/ 94 h 99"/>
                <a:gd name="T14" fmla="*/ 182 w 185"/>
                <a:gd name="T15" fmla="*/ 97 h 99"/>
                <a:gd name="T16" fmla="*/ 181 w 185"/>
                <a:gd name="T17" fmla="*/ 98 h 99"/>
                <a:gd name="T18" fmla="*/ 178 w 185"/>
                <a:gd name="T19" fmla="*/ 99 h 99"/>
                <a:gd name="T20" fmla="*/ 174 w 185"/>
                <a:gd name="T21" fmla="*/ 98 h 99"/>
                <a:gd name="T22" fmla="*/ 4 w 185"/>
                <a:gd name="T23" fmla="*/ 14 h 99"/>
                <a:gd name="T24" fmla="*/ 3 w 185"/>
                <a:gd name="T25" fmla="*/ 13 h 99"/>
                <a:gd name="T26" fmla="*/ 0 w 185"/>
                <a:gd name="T27" fmla="*/ 10 h 99"/>
                <a:gd name="T28" fmla="*/ 0 w 185"/>
                <a:gd name="T29" fmla="*/ 8 h 99"/>
                <a:gd name="T30" fmla="*/ 1 w 185"/>
                <a:gd name="T31" fmla="*/ 4 h 99"/>
                <a:gd name="T32" fmla="*/ 3 w 185"/>
                <a:gd name="T33" fmla="*/ 2 h 99"/>
                <a:gd name="T34" fmla="*/ 5 w 185"/>
                <a:gd name="T35" fmla="*/ 1 h 99"/>
                <a:gd name="T36" fmla="*/ 8 w 185"/>
                <a:gd name="T3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99">
                  <a:moveTo>
                    <a:pt x="8" y="0"/>
                  </a:moveTo>
                  <a:lnTo>
                    <a:pt x="11" y="1"/>
                  </a:lnTo>
                  <a:lnTo>
                    <a:pt x="181" y="85"/>
                  </a:lnTo>
                  <a:lnTo>
                    <a:pt x="183" y="86"/>
                  </a:lnTo>
                  <a:lnTo>
                    <a:pt x="185" y="89"/>
                  </a:lnTo>
                  <a:lnTo>
                    <a:pt x="185" y="91"/>
                  </a:lnTo>
                  <a:lnTo>
                    <a:pt x="185" y="94"/>
                  </a:lnTo>
                  <a:lnTo>
                    <a:pt x="182" y="97"/>
                  </a:lnTo>
                  <a:lnTo>
                    <a:pt x="181" y="98"/>
                  </a:lnTo>
                  <a:lnTo>
                    <a:pt x="178" y="99"/>
                  </a:lnTo>
                  <a:lnTo>
                    <a:pt x="174" y="98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202">
            <a:extLst>
              <a:ext uri="{FF2B5EF4-FFF2-40B4-BE49-F238E27FC236}">
                <a16:creationId xmlns:a16="http://schemas.microsoft.com/office/drawing/2014/main" id="{5158AE74-4D7E-4BA9-9841-C04C00189F5A}"/>
              </a:ext>
            </a:extLst>
          </p:cNvPr>
          <p:cNvGrpSpPr/>
          <p:nvPr/>
        </p:nvGrpSpPr>
        <p:grpSpPr>
          <a:xfrm>
            <a:off x="10493082" y="2773577"/>
            <a:ext cx="506412" cy="504826"/>
            <a:chOff x="2876551" y="0"/>
            <a:chExt cx="506412" cy="504826"/>
          </a:xfrm>
          <a:solidFill>
            <a:schemeClr val="bg2"/>
          </a:solidFill>
        </p:grpSpPr>
        <p:sp>
          <p:nvSpPr>
            <p:cNvPr id="104" name="Freeform 175">
              <a:extLst>
                <a:ext uri="{FF2B5EF4-FFF2-40B4-BE49-F238E27FC236}">
                  <a16:creationId xmlns:a16="http://schemas.microsoft.com/office/drawing/2014/main" id="{72DC0A06-C6C0-4D1B-84E5-F58FE7272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74613"/>
              <a:ext cx="430213" cy="430213"/>
            </a:xfrm>
            <a:custGeom>
              <a:avLst/>
              <a:gdLst>
                <a:gd name="T0" fmla="*/ 165 w 271"/>
                <a:gd name="T1" fmla="*/ 4 h 271"/>
                <a:gd name="T2" fmla="*/ 215 w 271"/>
                <a:gd name="T3" fmla="*/ 26 h 271"/>
                <a:gd name="T4" fmla="*/ 217 w 271"/>
                <a:gd name="T5" fmla="*/ 30 h 271"/>
                <a:gd name="T6" fmla="*/ 216 w 271"/>
                <a:gd name="T7" fmla="*/ 35 h 271"/>
                <a:gd name="T8" fmla="*/ 212 w 271"/>
                <a:gd name="T9" fmla="*/ 38 h 271"/>
                <a:gd name="T10" fmla="*/ 207 w 271"/>
                <a:gd name="T11" fmla="*/ 37 h 271"/>
                <a:gd name="T12" fmla="*/ 155 w 271"/>
                <a:gd name="T13" fmla="*/ 15 h 271"/>
                <a:gd name="T14" fmla="*/ 98 w 271"/>
                <a:gd name="T15" fmla="*/ 20 h 271"/>
                <a:gd name="T16" fmla="*/ 50 w 271"/>
                <a:gd name="T17" fmla="*/ 50 h 271"/>
                <a:gd name="T18" fmla="*/ 20 w 271"/>
                <a:gd name="T19" fmla="*/ 96 h 271"/>
                <a:gd name="T20" fmla="*/ 15 w 271"/>
                <a:gd name="T21" fmla="*/ 149 h 271"/>
                <a:gd name="T22" fmla="*/ 32 w 271"/>
                <a:gd name="T23" fmla="*/ 199 h 271"/>
                <a:gd name="T24" fmla="*/ 71 w 271"/>
                <a:gd name="T25" fmla="*/ 240 h 271"/>
                <a:gd name="T26" fmla="*/ 122 w 271"/>
                <a:gd name="T27" fmla="*/ 257 h 271"/>
                <a:gd name="T28" fmla="*/ 175 w 271"/>
                <a:gd name="T29" fmla="*/ 250 h 271"/>
                <a:gd name="T30" fmla="*/ 221 w 271"/>
                <a:gd name="T31" fmla="*/ 221 h 271"/>
                <a:gd name="T32" fmla="*/ 251 w 271"/>
                <a:gd name="T33" fmla="*/ 173 h 271"/>
                <a:gd name="T34" fmla="*/ 255 w 271"/>
                <a:gd name="T35" fmla="*/ 117 h 271"/>
                <a:gd name="T36" fmla="*/ 234 w 271"/>
                <a:gd name="T37" fmla="*/ 64 h 271"/>
                <a:gd name="T38" fmla="*/ 233 w 271"/>
                <a:gd name="T39" fmla="*/ 59 h 271"/>
                <a:gd name="T40" fmla="*/ 236 w 271"/>
                <a:gd name="T41" fmla="*/ 55 h 271"/>
                <a:gd name="T42" fmla="*/ 240 w 271"/>
                <a:gd name="T43" fmla="*/ 54 h 271"/>
                <a:gd name="T44" fmla="*/ 245 w 271"/>
                <a:gd name="T45" fmla="*/ 56 h 271"/>
                <a:gd name="T46" fmla="*/ 267 w 271"/>
                <a:gd name="T47" fmla="*/ 106 h 271"/>
                <a:gd name="T48" fmla="*/ 268 w 271"/>
                <a:gd name="T49" fmla="*/ 160 h 271"/>
                <a:gd name="T50" fmla="*/ 249 w 271"/>
                <a:gd name="T51" fmla="*/ 210 h 271"/>
                <a:gd name="T52" fmla="*/ 210 w 271"/>
                <a:gd name="T53" fmla="*/ 249 h 271"/>
                <a:gd name="T54" fmla="*/ 161 w 271"/>
                <a:gd name="T55" fmla="*/ 269 h 271"/>
                <a:gd name="T56" fmla="*/ 110 w 271"/>
                <a:gd name="T57" fmla="*/ 269 h 271"/>
                <a:gd name="T58" fmla="*/ 62 w 271"/>
                <a:gd name="T59" fmla="*/ 249 h 271"/>
                <a:gd name="T60" fmla="*/ 22 w 271"/>
                <a:gd name="T61" fmla="*/ 210 h 271"/>
                <a:gd name="T62" fmla="*/ 3 w 271"/>
                <a:gd name="T63" fmla="*/ 161 h 271"/>
                <a:gd name="T64" fmla="*/ 3 w 271"/>
                <a:gd name="T65" fmla="*/ 110 h 271"/>
                <a:gd name="T66" fmla="*/ 22 w 271"/>
                <a:gd name="T67" fmla="*/ 62 h 271"/>
                <a:gd name="T68" fmla="*/ 62 w 271"/>
                <a:gd name="T69" fmla="*/ 22 h 271"/>
                <a:gd name="T70" fmla="*/ 111 w 271"/>
                <a:gd name="T71" fmla="*/ 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1" h="271">
                  <a:moveTo>
                    <a:pt x="139" y="0"/>
                  </a:moveTo>
                  <a:lnTo>
                    <a:pt x="165" y="4"/>
                  </a:lnTo>
                  <a:lnTo>
                    <a:pt x="191" y="12"/>
                  </a:lnTo>
                  <a:lnTo>
                    <a:pt x="215" y="26"/>
                  </a:lnTo>
                  <a:lnTo>
                    <a:pt x="216" y="29"/>
                  </a:lnTo>
                  <a:lnTo>
                    <a:pt x="217" y="30"/>
                  </a:lnTo>
                  <a:lnTo>
                    <a:pt x="217" y="33"/>
                  </a:lnTo>
                  <a:lnTo>
                    <a:pt x="216" y="35"/>
                  </a:lnTo>
                  <a:lnTo>
                    <a:pt x="215" y="38"/>
                  </a:lnTo>
                  <a:lnTo>
                    <a:pt x="212" y="38"/>
                  </a:lnTo>
                  <a:lnTo>
                    <a:pt x="210" y="38"/>
                  </a:lnTo>
                  <a:lnTo>
                    <a:pt x="207" y="37"/>
                  </a:lnTo>
                  <a:lnTo>
                    <a:pt x="182" y="22"/>
                  </a:lnTo>
                  <a:lnTo>
                    <a:pt x="155" y="15"/>
                  </a:lnTo>
                  <a:lnTo>
                    <a:pt x="126" y="15"/>
                  </a:lnTo>
                  <a:lnTo>
                    <a:pt x="98" y="20"/>
                  </a:lnTo>
                  <a:lnTo>
                    <a:pt x="72" y="32"/>
                  </a:lnTo>
                  <a:lnTo>
                    <a:pt x="50" y="50"/>
                  </a:lnTo>
                  <a:lnTo>
                    <a:pt x="32" y="72"/>
                  </a:lnTo>
                  <a:lnTo>
                    <a:pt x="20" y="96"/>
                  </a:lnTo>
                  <a:lnTo>
                    <a:pt x="15" y="122"/>
                  </a:lnTo>
                  <a:lnTo>
                    <a:pt x="15" y="149"/>
                  </a:lnTo>
                  <a:lnTo>
                    <a:pt x="20" y="176"/>
                  </a:lnTo>
                  <a:lnTo>
                    <a:pt x="32" y="199"/>
                  </a:lnTo>
                  <a:lnTo>
                    <a:pt x="50" y="221"/>
                  </a:lnTo>
                  <a:lnTo>
                    <a:pt x="71" y="240"/>
                  </a:lnTo>
                  <a:lnTo>
                    <a:pt x="96" y="250"/>
                  </a:lnTo>
                  <a:lnTo>
                    <a:pt x="122" y="257"/>
                  </a:lnTo>
                  <a:lnTo>
                    <a:pt x="149" y="257"/>
                  </a:lnTo>
                  <a:lnTo>
                    <a:pt x="175" y="250"/>
                  </a:lnTo>
                  <a:lnTo>
                    <a:pt x="199" y="240"/>
                  </a:lnTo>
                  <a:lnTo>
                    <a:pt x="221" y="221"/>
                  </a:lnTo>
                  <a:lnTo>
                    <a:pt x="240" y="199"/>
                  </a:lnTo>
                  <a:lnTo>
                    <a:pt x="251" y="173"/>
                  </a:lnTo>
                  <a:lnTo>
                    <a:pt x="257" y="145"/>
                  </a:lnTo>
                  <a:lnTo>
                    <a:pt x="255" y="117"/>
                  </a:lnTo>
                  <a:lnTo>
                    <a:pt x="249" y="89"/>
                  </a:lnTo>
                  <a:lnTo>
                    <a:pt x="234" y="64"/>
                  </a:lnTo>
                  <a:lnTo>
                    <a:pt x="233" y="62"/>
                  </a:lnTo>
                  <a:lnTo>
                    <a:pt x="233" y="59"/>
                  </a:lnTo>
                  <a:lnTo>
                    <a:pt x="233" y="56"/>
                  </a:lnTo>
                  <a:lnTo>
                    <a:pt x="236" y="55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2" y="54"/>
                  </a:lnTo>
                  <a:lnTo>
                    <a:pt x="245" y="56"/>
                  </a:lnTo>
                  <a:lnTo>
                    <a:pt x="259" y="80"/>
                  </a:lnTo>
                  <a:lnTo>
                    <a:pt x="267" y="106"/>
                  </a:lnTo>
                  <a:lnTo>
                    <a:pt x="271" y="132"/>
                  </a:lnTo>
                  <a:lnTo>
                    <a:pt x="268" y="160"/>
                  </a:lnTo>
                  <a:lnTo>
                    <a:pt x="261" y="185"/>
                  </a:lnTo>
                  <a:lnTo>
                    <a:pt x="249" y="210"/>
                  </a:lnTo>
                  <a:lnTo>
                    <a:pt x="230" y="231"/>
                  </a:lnTo>
                  <a:lnTo>
                    <a:pt x="210" y="249"/>
                  </a:lnTo>
                  <a:lnTo>
                    <a:pt x="186" y="261"/>
                  </a:lnTo>
                  <a:lnTo>
                    <a:pt x="161" y="269"/>
                  </a:lnTo>
                  <a:lnTo>
                    <a:pt x="135" y="271"/>
                  </a:lnTo>
                  <a:lnTo>
                    <a:pt x="110" y="269"/>
                  </a:lnTo>
                  <a:lnTo>
                    <a:pt x="85" y="261"/>
                  </a:lnTo>
                  <a:lnTo>
                    <a:pt x="62" y="249"/>
                  </a:lnTo>
                  <a:lnTo>
                    <a:pt x="41" y="231"/>
                  </a:lnTo>
                  <a:lnTo>
                    <a:pt x="22" y="210"/>
                  </a:lnTo>
                  <a:lnTo>
                    <a:pt x="11" y="186"/>
                  </a:lnTo>
                  <a:lnTo>
                    <a:pt x="3" y="161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1" y="85"/>
                  </a:lnTo>
                  <a:lnTo>
                    <a:pt x="22" y="62"/>
                  </a:lnTo>
                  <a:lnTo>
                    <a:pt x="41" y="41"/>
                  </a:lnTo>
                  <a:lnTo>
                    <a:pt x="62" y="22"/>
                  </a:lnTo>
                  <a:lnTo>
                    <a:pt x="86" y="9"/>
                  </a:lnTo>
                  <a:lnTo>
                    <a:pt x="11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76">
              <a:extLst>
                <a:ext uri="{FF2B5EF4-FFF2-40B4-BE49-F238E27FC236}">
                  <a16:creationId xmlns:a16="http://schemas.microsoft.com/office/drawing/2014/main" id="{B2792CFB-B2A2-46B8-B889-82C4CDD0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3" y="133350"/>
              <a:ext cx="315913" cy="315913"/>
            </a:xfrm>
            <a:custGeom>
              <a:avLst/>
              <a:gdLst>
                <a:gd name="T0" fmla="*/ 89 w 199"/>
                <a:gd name="T1" fmla="*/ 0 h 199"/>
                <a:gd name="T2" fmla="*/ 112 w 199"/>
                <a:gd name="T3" fmla="*/ 0 h 199"/>
                <a:gd name="T4" fmla="*/ 134 w 199"/>
                <a:gd name="T5" fmla="*/ 5 h 199"/>
                <a:gd name="T6" fmla="*/ 155 w 199"/>
                <a:gd name="T7" fmla="*/ 14 h 199"/>
                <a:gd name="T8" fmla="*/ 156 w 199"/>
                <a:gd name="T9" fmla="*/ 17 h 199"/>
                <a:gd name="T10" fmla="*/ 157 w 199"/>
                <a:gd name="T11" fmla="*/ 19 h 199"/>
                <a:gd name="T12" fmla="*/ 157 w 199"/>
                <a:gd name="T13" fmla="*/ 21 h 199"/>
                <a:gd name="T14" fmla="*/ 156 w 199"/>
                <a:gd name="T15" fmla="*/ 23 h 199"/>
                <a:gd name="T16" fmla="*/ 155 w 199"/>
                <a:gd name="T17" fmla="*/ 26 h 199"/>
                <a:gd name="T18" fmla="*/ 152 w 199"/>
                <a:gd name="T19" fmla="*/ 27 h 199"/>
                <a:gd name="T20" fmla="*/ 150 w 199"/>
                <a:gd name="T21" fmla="*/ 27 h 199"/>
                <a:gd name="T22" fmla="*/ 147 w 199"/>
                <a:gd name="T23" fmla="*/ 26 h 199"/>
                <a:gd name="T24" fmla="*/ 126 w 199"/>
                <a:gd name="T25" fmla="*/ 16 h 199"/>
                <a:gd name="T26" fmla="*/ 103 w 199"/>
                <a:gd name="T27" fmla="*/ 13 h 199"/>
                <a:gd name="T28" fmla="*/ 80 w 199"/>
                <a:gd name="T29" fmla="*/ 14 h 199"/>
                <a:gd name="T30" fmla="*/ 58 w 199"/>
                <a:gd name="T31" fmla="*/ 23 h 199"/>
                <a:gd name="T32" fmla="*/ 40 w 199"/>
                <a:gd name="T33" fmla="*/ 38 h 199"/>
                <a:gd name="T34" fmla="*/ 25 w 199"/>
                <a:gd name="T35" fmla="*/ 56 h 199"/>
                <a:gd name="T36" fmla="*/ 17 w 199"/>
                <a:gd name="T37" fmla="*/ 76 h 199"/>
                <a:gd name="T38" fmla="*/ 14 w 199"/>
                <a:gd name="T39" fmla="*/ 99 h 199"/>
                <a:gd name="T40" fmla="*/ 17 w 199"/>
                <a:gd name="T41" fmla="*/ 122 h 199"/>
                <a:gd name="T42" fmla="*/ 25 w 199"/>
                <a:gd name="T43" fmla="*/ 141 h 199"/>
                <a:gd name="T44" fmla="*/ 40 w 199"/>
                <a:gd name="T45" fmla="*/ 160 h 199"/>
                <a:gd name="T46" fmla="*/ 57 w 199"/>
                <a:gd name="T47" fmla="*/ 174 h 199"/>
                <a:gd name="T48" fmla="*/ 78 w 199"/>
                <a:gd name="T49" fmla="*/ 182 h 199"/>
                <a:gd name="T50" fmla="*/ 100 w 199"/>
                <a:gd name="T51" fmla="*/ 186 h 199"/>
                <a:gd name="T52" fmla="*/ 123 w 199"/>
                <a:gd name="T53" fmla="*/ 182 h 199"/>
                <a:gd name="T54" fmla="*/ 143 w 199"/>
                <a:gd name="T55" fmla="*/ 174 h 199"/>
                <a:gd name="T56" fmla="*/ 161 w 199"/>
                <a:gd name="T57" fmla="*/ 160 h 199"/>
                <a:gd name="T58" fmla="*/ 176 w 199"/>
                <a:gd name="T59" fmla="*/ 141 h 199"/>
                <a:gd name="T60" fmla="*/ 184 w 199"/>
                <a:gd name="T61" fmla="*/ 119 h 199"/>
                <a:gd name="T62" fmla="*/ 186 w 199"/>
                <a:gd name="T63" fmla="*/ 97 h 199"/>
                <a:gd name="T64" fmla="*/ 184 w 199"/>
                <a:gd name="T65" fmla="*/ 73 h 199"/>
                <a:gd name="T66" fmla="*/ 173 w 199"/>
                <a:gd name="T67" fmla="*/ 52 h 199"/>
                <a:gd name="T68" fmla="*/ 172 w 199"/>
                <a:gd name="T69" fmla="*/ 50 h 199"/>
                <a:gd name="T70" fmla="*/ 172 w 199"/>
                <a:gd name="T71" fmla="*/ 47 h 199"/>
                <a:gd name="T72" fmla="*/ 173 w 199"/>
                <a:gd name="T73" fmla="*/ 44 h 199"/>
                <a:gd name="T74" fmla="*/ 176 w 199"/>
                <a:gd name="T75" fmla="*/ 43 h 199"/>
                <a:gd name="T76" fmla="*/ 177 w 199"/>
                <a:gd name="T77" fmla="*/ 42 h 199"/>
                <a:gd name="T78" fmla="*/ 180 w 199"/>
                <a:gd name="T79" fmla="*/ 42 h 199"/>
                <a:gd name="T80" fmla="*/ 182 w 199"/>
                <a:gd name="T81" fmla="*/ 43 h 199"/>
                <a:gd name="T82" fmla="*/ 185 w 199"/>
                <a:gd name="T83" fmla="*/ 44 h 199"/>
                <a:gd name="T84" fmla="*/ 194 w 199"/>
                <a:gd name="T85" fmla="*/ 65 h 199"/>
                <a:gd name="T86" fmla="*/ 199 w 199"/>
                <a:gd name="T87" fmla="*/ 88 h 199"/>
                <a:gd name="T88" fmla="*/ 199 w 199"/>
                <a:gd name="T89" fmla="*/ 110 h 199"/>
                <a:gd name="T90" fmla="*/ 194 w 199"/>
                <a:gd name="T91" fmla="*/ 131 h 199"/>
                <a:gd name="T92" fmla="*/ 185 w 199"/>
                <a:gd name="T93" fmla="*/ 152 h 199"/>
                <a:gd name="T94" fmla="*/ 171 w 199"/>
                <a:gd name="T95" fmla="*/ 169 h 199"/>
                <a:gd name="T96" fmla="*/ 150 w 199"/>
                <a:gd name="T97" fmla="*/ 186 h 199"/>
                <a:gd name="T98" fmla="*/ 126 w 199"/>
                <a:gd name="T99" fmla="*/ 195 h 199"/>
                <a:gd name="T100" fmla="*/ 100 w 199"/>
                <a:gd name="T101" fmla="*/ 199 h 199"/>
                <a:gd name="T102" fmla="*/ 75 w 199"/>
                <a:gd name="T103" fmla="*/ 195 h 199"/>
                <a:gd name="T104" fmla="*/ 50 w 199"/>
                <a:gd name="T105" fmla="*/ 186 h 199"/>
                <a:gd name="T106" fmla="*/ 31 w 199"/>
                <a:gd name="T107" fmla="*/ 169 h 199"/>
                <a:gd name="T108" fmla="*/ 14 w 199"/>
                <a:gd name="T109" fmla="*/ 149 h 199"/>
                <a:gd name="T110" fmla="*/ 4 w 199"/>
                <a:gd name="T111" fmla="*/ 124 h 199"/>
                <a:gd name="T112" fmla="*/ 0 w 199"/>
                <a:gd name="T113" fmla="*/ 99 h 199"/>
                <a:gd name="T114" fmla="*/ 4 w 199"/>
                <a:gd name="T115" fmla="*/ 73 h 199"/>
                <a:gd name="T116" fmla="*/ 14 w 199"/>
                <a:gd name="T117" fmla="*/ 48 h 199"/>
                <a:gd name="T118" fmla="*/ 31 w 199"/>
                <a:gd name="T119" fmla="*/ 29 h 199"/>
                <a:gd name="T120" fmla="*/ 48 w 199"/>
                <a:gd name="T121" fmla="*/ 14 h 199"/>
                <a:gd name="T122" fmla="*/ 69 w 199"/>
                <a:gd name="T123" fmla="*/ 5 h 199"/>
                <a:gd name="T124" fmla="*/ 89 w 199"/>
                <a:gd name="T1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199">
                  <a:moveTo>
                    <a:pt x="89" y="0"/>
                  </a:moveTo>
                  <a:lnTo>
                    <a:pt x="112" y="0"/>
                  </a:lnTo>
                  <a:lnTo>
                    <a:pt x="134" y="5"/>
                  </a:lnTo>
                  <a:lnTo>
                    <a:pt x="155" y="14"/>
                  </a:lnTo>
                  <a:lnTo>
                    <a:pt x="156" y="17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56" y="23"/>
                  </a:lnTo>
                  <a:lnTo>
                    <a:pt x="155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47" y="26"/>
                  </a:lnTo>
                  <a:lnTo>
                    <a:pt x="126" y="16"/>
                  </a:lnTo>
                  <a:lnTo>
                    <a:pt x="103" y="13"/>
                  </a:lnTo>
                  <a:lnTo>
                    <a:pt x="80" y="14"/>
                  </a:lnTo>
                  <a:lnTo>
                    <a:pt x="58" y="23"/>
                  </a:lnTo>
                  <a:lnTo>
                    <a:pt x="40" y="38"/>
                  </a:lnTo>
                  <a:lnTo>
                    <a:pt x="25" y="56"/>
                  </a:lnTo>
                  <a:lnTo>
                    <a:pt x="17" y="76"/>
                  </a:lnTo>
                  <a:lnTo>
                    <a:pt x="14" y="99"/>
                  </a:lnTo>
                  <a:lnTo>
                    <a:pt x="17" y="122"/>
                  </a:lnTo>
                  <a:lnTo>
                    <a:pt x="25" y="141"/>
                  </a:lnTo>
                  <a:lnTo>
                    <a:pt x="40" y="160"/>
                  </a:lnTo>
                  <a:lnTo>
                    <a:pt x="57" y="174"/>
                  </a:lnTo>
                  <a:lnTo>
                    <a:pt x="78" y="182"/>
                  </a:lnTo>
                  <a:lnTo>
                    <a:pt x="100" y="186"/>
                  </a:lnTo>
                  <a:lnTo>
                    <a:pt x="123" y="182"/>
                  </a:lnTo>
                  <a:lnTo>
                    <a:pt x="143" y="174"/>
                  </a:lnTo>
                  <a:lnTo>
                    <a:pt x="161" y="160"/>
                  </a:lnTo>
                  <a:lnTo>
                    <a:pt x="176" y="141"/>
                  </a:lnTo>
                  <a:lnTo>
                    <a:pt x="184" y="119"/>
                  </a:lnTo>
                  <a:lnTo>
                    <a:pt x="186" y="97"/>
                  </a:lnTo>
                  <a:lnTo>
                    <a:pt x="184" y="73"/>
                  </a:lnTo>
                  <a:lnTo>
                    <a:pt x="173" y="52"/>
                  </a:lnTo>
                  <a:lnTo>
                    <a:pt x="172" y="50"/>
                  </a:lnTo>
                  <a:lnTo>
                    <a:pt x="172" y="47"/>
                  </a:lnTo>
                  <a:lnTo>
                    <a:pt x="173" y="44"/>
                  </a:lnTo>
                  <a:lnTo>
                    <a:pt x="176" y="43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2" y="43"/>
                  </a:lnTo>
                  <a:lnTo>
                    <a:pt x="185" y="44"/>
                  </a:lnTo>
                  <a:lnTo>
                    <a:pt x="194" y="65"/>
                  </a:lnTo>
                  <a:lnTo>
                    <a:pt x="199" y="88"/>
                  </a:lnTo>
                  <a:lnTo>
                    <a:pt x="199" y="110"/>
                  </a:lnTo>
                  <a:lnTo>
                    <a:pt x="194" y="131"/>
                  </a:lnTo>
                  <a:lnTo>
                    <a:pt x="185" y="152"/>
                  </a:lnTo>
                  <a:lnTo>
                    <a:pt x="171" y="169"/>
                  </a:lnTo>
                  <a:lnTo>
                    <a:pt x="150" y="186"/>
                  </a:lnTo>
                  <a:lnTo>
                    <a:pt x="126" y="195"/>
                  </a:lnTo>
                  <a:lnTo>
                    <a:pt x="100" y="199"/>
                  </a:lnTo>
                  <a:lnTo>
                    <a:pt x="75" y="195"/>
                  </a:lnTo>
                  <a:lnTo>
                    <a:pt x="50" y="186"/>
                  </a:lnTo>
                  <a:lnTo>
                    <a:pt x="31" y="169"/>
                  </a:lnTo>
                  <a:lnTo>
                    <a:pt x="14" y="149"/>
                  </a:lnTo>
                  <a:lnTo>
                    <a:pt x="4" y="124"/>
                  </a:lnTo>
                  <a:lnTo>
                    <a:pt x="0" y="99"/>
                  </a:lnTo>
                  <a:lnTo>
                    <a:pt x="4" y="73"/>
                  </a:lnTo>
                  <a:lnTo>
                    <a:pt x="14" y="48"/>
                  </a:lnTo>
                  <a:lnTo>
                    <a:pt x="31" y="29"/>
                  </a:lnTo>
                  <a:lnTo>
                    <a:pt x="48" y="14"/>
                  </a:lnTo>
                  <a:lnTo>
                    <a:pt x="69" y="5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77">
              <a:extLst>
                <a:ext uri="{FF2B5EF4-FFF2-40B4-BE49-F238E27FC236}">
                  <a16:creationId xmlns:a16="http://schemas.microsoft.com/office/drawing/2014/main" id="{2CE3D93D-C873-4D28-8509-2F042A754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1" y="188913"/>
              <a:ext cx="201613" cy="203200"/>
            </a:xfrm>
            <a:custGeom>
              <a:avLst/>
              <a:gdLst>
                <a:gd name="T0" fmla="*/ 72 w 127"/>
                <a:gd name="T1" fmla="*/ 0 h 128"/>
                <a:gd name="T2" fmla="*/ 90 w 127"/>
                <a:gd name="T3" fmla="*/ 5 h 128"/>
                <a:gd name="T4" fmla="*/ 93 w 127"/>
                <a:gd name="T5" fmla="*/ 7 h 128"/>
                <a:gd name="T6" fmla="*/ 94 w 127"/>
                <a:gd name="T7" fmla="*/ 9 h 128"/>
                <a:gd name="T8" fmla="*/ 94 w 127"/>
                <a:gd name="T9" fmla="*/ 12 h 128"/>
                <a:gd name="T10" fmla="*/ 94 w 127"/>
                <a:gd name="T11" fmla="*/ 15 h 128"/>
                <a:gd name="T12" fmla="*/ 92 w 127"/>
                <a:gd name="T13" fmla="*/ 16 h 128"/>
                <a:gd name="T14" fmla="*/ 90 w 127"/>
                <a:gd name="T15" fmla="*/ 17 h 128"/>
                <a:gd name="T16" fmla="*/ 88 w 127"/>
                <a:gd name="T17" fmla="*/ 17 h 128"/>
                <a:gd name="T18" fmla="*/ 85 w 127"/>
                <a:gd name="T19" fmla="*/ 17 h 128"/>
                <a:gd name="T20" fmla="*/ 69 w 127"/>
                <a:gd name="T21" fmla="*/ 13 h 128"/>
                <a:gd name="T22" fmla="*/ 55 w 127"/>
                <a:gd name="T23" fmla="*/ 13 h 128"/>
                <a:gd name="T24" fmla="*/ 39 w 127"/>
                <a:gd name="T25" fmla="*/ 18 h 128"/>
                <a:gd name="T26" fmla="*/ 28 w 127"/>
                <a:gd name="T27" fmla="*/ 28 h 128"/>
                <a:gd name="T28" fmla="*/ 17 w 127"/>
                <a:gd name="T29" fmla="*/ 41 h 128"/>
                <a:gd name="T30" fmla="*/ 13 w 127"/>
                <a:gd name="T31" fmla="*/ 56 h 128"/>
                <a:gd name="T32" fmla="*/ 13 w 127"/>
                <a:gd name="T33" fmla="*/ 72 h 128"/>
                <a:gd name="T34" fmla="*/ 17 w 127"/>
                <a:gd name="T35" fmla="*/ 87 h 128"/>
                <a:gd name="T36" fmla="*/ 28 w 127"/>
                <a:gd name="T37" fmla="*/ 100 h 128"/>
                <a:gd name="T38" fmla="*/ 41 w 127"/>
                <a:gd name="T39" fmla="*/ 109 h 128"/>
                <a:gd name="T40" fmla="*/ 55 w 127"/>
                <a:gd name="T41" fmla="*/ 114 h 128"/>
                <a:gd name="T42" fmla="*/ 71 w 127"/>
                <a:gd name="T43" fmla="*/ 114 h 128"/>
                <a:gd name="T44" fmla="*/ 86 w 127"/>
                <a:gd name="T45" fmla="*/ 109 h 128"/>
                <a:gd name="T46" fmla="*/ 100 w 127"/>
                <a:gd name="T47" fmla="*/ 100 h 128"/>
                <a:gd name="T48" fmla="*/ 109 w 127"/>
                <a:gd name="T49" fmla="*/ 87 h 128"/>
                <a:gd name="T50" fmla="*/ 114 w 127"/>
                <a:gd name="T51" fmla="*/ 72 h 128"/>
                <a:gd name="T52" fmla="*/ 114 w 127"/>
                <a:gd name="T53" fmla="*/ 58 h 128"/>
                <a:gd name="T54" fmla="*/ 110 w 127"/>
                <a:gd name="T55" fmla="*/ 42 h 128"/>
                <a:gd name="T56" fmla="*/ 109 w 127"/>
                <a:gd name="T57" fmla="*/ 39 h 128"/>
                <a:gd name="T58" fmla="*/ 110 w 127"/>
                <a:gd name="T59" fmla="*/ 37 h 128"/>
                <a:gd name="T60" fmla="*/ 111 w 127"/>
                <a:gd name="T61" fmla="*/ 36 h 128"/>
                <a:gd name="T62" fmla="*/ 113 w 127"/>
                <a:gd name="T63" fmla="*/ 33 h 128"/>
                <a:gd name="T64" fmla="*/ 115 w 127"/>
                <a:gd name="T65" fmla="*/ 33 h 128"/>
                <a:gd name="T66" fmla="*/ 118 w 127"/>
                <a:gd name="T67" fmla="*/ 33 h 128"/>
                <a:gd name="T68" fmla="*/ 120 w 127"/>
                <a:gd name="T69" fmla="*/ 34 h 128"/>
                <a:gd name="T70" fmla="*/ 122 w 127"/>
                <a:gd name="T71" fmla="*/ 37 h 128"/>
                <a:gd name="T72" fmla="*/ 127 w 127"/>
                <a:gd name="T73" fmla="*/ 55 h 128"/>
                <a:gd name="T74" fmla="*/ 127 w 127"/>
                <a:gd name="T75" fmla="*/ 75 h 128"/>
                <a:gd name="T76" fmla="*/ 120 w 127"/>
                <a:gd name="T77" fmla="*/ 93 h 128"/>
                <a:gd name="T78" fmla="*/ 109 w 127"/>
                <a:gd name="T79" fmla="*/ 109 h 128"/>
                <a:gd name="T80" fmla="*/ 96 w 127"/>
                <a:gd name="T81" fmla="*/ 119 h 128"/>
                <a:gd name="T82" fmla="*/ 80 w 127"/>
                <a:gd name="T83" fmla="*/ 126 h 128"/>
                <a:gd name="T84" fmla="*/ 63 w 127"/>
                <a:gd name="T85" fmla="*/ 128 h 128"/>
                <a:gd name="T86" fmla="*/ 47 w 127"/>
                <a:gd name="T87" fmla="*/ 126 h 128"/>
                <a:gd name="T88" fmla="*/ 32 w 127"/>
                <a:gd name="T89" fmla="*/ 119 h 128"/>
                <a:gd name="T90" fmla="*/ 18 w 127"/>
                <a:gd name="T91" fmla="*/ 109 h 128"/>
                <a:gd name="T92" fmla="*/ 5 w 127"/>
                <a:gd name="T93" fmla="*/ 93 h 128"/>
                <a:gd name="T94" fmla="*/ 0 w 127"/>
                <a:gd name="T95" fmla="*/ 73 h 128"/>
                <a:gd name="T96" fmla="*/ 0 w 127"/>
                <a:gd name="T97" fmla="*/ 54 h 128"/>
                <a:gd name="T98" fmla="*/ 5 w 127"/>
                <a:gd name="T99" fmla="*/ 34 h 128"/>
                <a:gd name="T100" fmla="*/ 18 w 127"/>
                <a:gd name="T101" fmla="*/ 18 h 128"/>
                <a:gd name="T102" fmla="*/ 34 w 127"/>
                <a:gd name="T103" fmla="*/ 7 h 128"/>
                <a:gd name="T104" fmla="*/ 52 w 127"/>
                <a:gd name="T105" fmla="*/ 0 h 128"/>
                <a:gd name="T106" fmla="*/ 72 w 127"/>
                <a:gd name="T10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128">
                  <a:moveTo>
                    <a:pt x="72" y="0"/>
                  </a:moveTo>
                  <a:lnTo>
                    <a:pt x="90" y="5"/>
                  </a:lnTo>
                  <a:lnTo>
                    <a:pt x="93" y="7"/>
                  </a:lnTo>
                  <a:lnTo>
                    <a:pt x="94" y="9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2" y="16"/>
                  </a:lnTo>
                  <a:lnTo>
                    <a:pt x="90" y="17"/>
                  </a:lnTo>
                  <a:lnTo>
                    <a:pt x="88" y="17"/>
                  </a:lnTo>
                  <a:lnTo>
                    <a:pt x="85" y="17"/>
                  </a:lnTo>
                  <a:lnTo>
                    <a:pt x="69" y="13"/>
                  </a:lnTo>
                  <a:lnTo>
                    <a:pt x="55" y="13"/>
                  </a:lnTo>
                  <a:lnTo>
                    <a:pt x="39" y="18"/>
                  </a:lnTo>
                  <a:lnTo>
                    <a:pt x="28" y="28"/>
                  </a:lnTo>
                  <a:lnTo>
                    <a:pt x="17" y="41"/>
                  </a:lnTo>
                  <a:lnTo>
                    <a:pt x="13" y="56"/>
                  </a:lnTo>
                  <a:lnTo>
                    <a:pt x="13" y="72"/>
                  </a:lnTo>
                  <a:lnTo>
                    <a:pt x="17" y="87"/>
                  </a:lnTo>
                  <a:lnTo>
                    <a:pt x="28" y="100"/>
                  </a:lnTo>
                  <a:lnTo>
                    <a:pt x="41" y="109"/>
                  </a:lnTo>
                  <a:lnTo>
                    <a:pt x="55" y="114"/>
                  </a:lnTo>
                  <a:lnTo>
                    <a:pt x="71" y="114"/>
                  </a:lnTo>
                  <a:lnTo>
                    <a:pt x="86" y="109"/>
                  </a:lnTo>
                  <a:lnTo>
                    <a:pt x="100" y="100"/>
                  </a:lnTo>
                  <a:lnTo>
                    <a:pt x="109" y="87"/>
                  </a:lnTo>
                  <a:lnTo>
                    <a:pt x="114" y="72"/>
                  </a:lnTo>
                  <a:lnTo>
                    <a:pt x="114" y="58"/>
                  </a:lnTo>
                  <a:lnTo>
                    <a:pt x="110" y="42"/>
                  </a:lnTo>
                  <a:lnTo>
                    <a:pt x="109" y="39"/>
                  </a:lnTo>
                  <a:lnTo>
                    <a:pt x="110" y="37"/>
                  </a:lnTo>
                  <a:lnTo>
                    <a:pt x="111" y="36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8" y="33"/>
                  </a:lnTo>
                  <a:lnTo>
                    <a:pt x="120" y="34"/>
                  </a:lnTo>
                  <a:lnTo>
                    <a:pt x="122" y="37"/>
                  </a:lnTo>
                  <a:lnTo>
                    <a:pt x="127" y="55"/>
                  </a:lnTo>
                  <a:lnTo>
                    <a:pt x="127" y="75"/>
                  </a:lnTo>
                  <a:lnTo>
                    <a:pt x="120" y="93"/>
                  </a:lnTo>
                  <a:lnTo>
                    <a:pt x="109" y="109"/>
                  </a:lnTo>
                  <a:lnTo>
                    <a:pt x="96" y="119"/>
                  </a:lnTo>
                  <a:lnTo>
                    <a:pt x="80" y="126"/>
                  </a:lnTo>
                  <a:lnTo>
                    <a:pt x="63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8" y="109"/>
                  </a:lnTo>
                  <a:lnTo>
                    <a:pt x="5" y="93"/>
                  </a:lnTo>
                  <a:lnTo>
                    <a:pt x="0" y="73"/>
                  </a:lnTo>
                  <a:lnTo>
                    <a:pt x="0" y="54"/>
                  </a:lnTo>
                  <a:lnTo>
                    <a:pt x="5" y="34"/>
                  </a:lnTo>
                  <a:lnTo>
                    <a:pt x="18" y="18"/>
                  </a:lnTo>
                  <a:lnTo>
                    <a:pt x="34" y="7"/>
                  </a:lnTo>
                  <a:lnTo>
                    <a:pt x="5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78">
              <a:extLst>
                <a:ext uri="{FF2B5EF4-FFF2-40B4-BE49-F238E27FC236}">
                  <a16:creationId xmlns:a16="http://schemas.microsoft.com/office/drawing/2014/main" id="{0F81F4A9-A2B0-4397-9DCB-598790A8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6" y="246063"/>
              <a:ext cx="92075" cy="90488"/>
            </a:xfrm>
            <a:custGeom>
              <a:avLst/>
              <a:gdLst>
                <a:gd name="T0" fmla="*/ 24 w 58"/>
                <a:gd name="T1" fmla="*/ 0 h 57"/>
                <a:gd name="T2" fmla="*/ 26 w 58"/>
                <a:gd name="T3" fmla="*/ 1 h 57"/>
                <a:gd name="T4" fmla="*/ 28 w 58"/>
                <a:gd name="T5" fmla="*/ 2 h 57"/>
                <a:gd name="T6" fmla="*/ 29 w 58"/>
                <a:gd name="T7" fmla="*/ 5 h 57"/>
                <a:gd name="T8" fmla="*/ 29 w 58"/>
                <a:gd name="T9" fmla="*/ 7 h 57"/>
                <a:gd name="T10" fmla="*/ 29 w 58"/>
                <a:gd name="T11" fmla="*/ 9 h 57"/>
                <a:gd name="T12" fmla="*/ 28 w 58"/>
                <a:gd name="T13" fmla="*/ 11 h 57"/>
                <a:gd name="T14" fmla="*/ 25 w 58"/>
                <a:gd name="T15" fmla="*/ 13 h 57"/>
                <a:gd name="T16" fmla="*/ 21 w 58"/>
                <a:gd name="T17" fmla="*/ 14 h 57"/>
                <a:gd name="T18" fmla="*/ 18 w 58"/>
                <a:gd name="T19" fmla="*/ 17 h 57"/>
                <a:gd name="T20" fmla="*/ 15 w 58"/>
                <a:gd name="T21" fmla="*/ 23 h 57"/>
                <a:gd name="T22" fmla="*/ 15 w 58"/>
                <a:gd name="T23" fmla="*/ 32 h 57"/>
                <a:gd name="T24" fmla="*/ 18 w 58"/>
                <a:gd name="T25" fmla="*/ 39 h 57"/>
                <a:gd name="T26" fmla="*/ 25 w 58"/>
                <a:gd name="T27" fmla="*/ 43 h 57"/>
                <a:gd name="T28" fmla="*/ 34 w 58"/>
                <a:gd name="T29" fmla="*/ 43 h 57"/>
                <a:gd name="T30" fmla="*/ 41 w 58"/>
                <a:gd name="T31" fmla="*/ 39 h 57"/>
                <a:gd name="T32" fmla="*/ 43 w 58"/>
                <a:gd name="T33" fmla="*/ 36 h 57"/>
                <a:gd name="T34" fmla="*/ 45 w 58"/>
                <a:gd name="T35" fmla="*/ 32 h 57"/>
                <a:gd name="T36" fmla="*/ 46 w 58"/>
                <a:gd name="T37" fmla="*/ 30 h 57"/>
                <a:gd name="T38" fmla="*/ 49 w 58"/>
                <a:gd name="T39" fmla="*/ 28 h 57"/>
                <a:gd name="T40" fmla="*/ 50 w 58"/>
                <a:gd name="T41" fmla="*/ 28 h 57"/>
                <a:gd name="T42" fmla="*/ 52 w 58"/>
                <a:gd name="T43" fmla="*/ 28 h 57"/>
                <a:gd name="T44" fmla="*/ 55 w 58"/>
                <a:gd name="T45" fmla="*/ 30 h 57"/>
                <a:gd name="T46" fmla="*/ 56 w 58"/>
                <a:gd name="T47" fmla="*/ 31 h 57"/>
                <a:gd name="T48" fmla="*/ 58 w 58"/>
                <a:gd name="T49" fmla="*/ 34 h 57"/>
                <a:gd name="T50" fmla="*/ 58 w 58"/>
                <a:gd name="T51" fmla="*/ 36 h 57"/>
                <a:gd name="T52" fmla="*/ 55 w 58"/>
                <a:gd name="T53" fmla="*/ 43 h 57"/>
                <a:gd name="T54" fmla="*/ 50 w 58"/>
                <a:gd name="T55" fmla="*/ 48 h 57"/>
                <a:gd name="T56" fmla="*/ 46 w 58"/>
                <a:gd name="T57" fmla="*/ 52 h 57"/>
                <a:gd name="T58" fmla="*/ 41 w 58"/>
                <a:gd name="T59" fmla="*/ 55 h 57"/>
                <a:gd name="T60" fmla="*/ 35 w 58"/>
                <a:gd name="T61" fmla="*/ 56 h 57"/>
                <a:gd name="T62" fmla="*/ 29 w 58"/>
                <a:gd name="T63" fmla="*/ 57 h 57"/>
                <a:gd name="T64" fmla="*/ 24 w 58"/>
                <a:gd name="T65" fmla="*/ 56 h 57"/>
                <a:gd name="T66" fmla="*/ 18 w 58"/>
                <a:gd name="T67" fmla="*/ 55 h 57"/>
                <a:gd name="T68" fmla="*/ 13 w 58"/>
                <a:gd name="T69" fmla="*/ 52 h 57"/>
                <a:gd name="T70" fmla="*/ 9 w 58"/>
                <a:gd name="T71" fmla="*/ 48 h 57"/>
                <a:gd name="T72" fmla="*/ 3 w 58"/>
                <a:gd name="T73" fmla="*/ 39 h 57"/>
                <a:gd name="T74" fmla="*/ 0 w 58"/>
                <a:gd name="T75" fmla="*/ 28 h 57"/>
                <a:gd name="T76" fmla="*/ 3 w 58"/>
                <a:gd name="T77" fmla="*/ 17 h 57"/>
                <a:gd name="T78" fmla="*/ 9 w 58"/>
                <a:gd name="T79" fmla="*/ 7 h 57"/>
                <a:gd name="T80" fmla="*/ 15 w 58"/>
                <a:gd name="T81" fmla="*/ 2 h 57"/>
                <a:gd name="T82" fmla="*/ 21 w 58"/>
                <a:gd name="T83" fmla="*/ 0 h 57"/>
                <a:gd name="T84" fmla="*/ 24 w 58"/>
                <a:gd name="T8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57">
                  <a:moveTo>
                    <a:pt x="24" y="0"/>
                  </a:moveTo>
                  <a:lnTo>
                    <a:pt x="26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5" y="23"/>
                  </a:lnTo>
                  <a:lnTo>
                    <a:pt x="15" y="32"/>
                  </a:lnTo>
                  <a:lnTo>
                    <a:pt x="18" y="39"/>
                  </a:lnTo>
                  <a:lnTo>
                    <a:pt x="25" y="43"/>
                  </a:lnTo>
                  <a:lnTo>
                    <a:pt x="34" y="43"/>
                  </a:lnTo>
                  <a:lnTo>
                    <a:pt x="41" y="39"/>
                  </a:lnTo>
                  <a:lnTo>
                    <a:pt x="43" y="36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5" y="43"/>
                  </a:lnTo>
                  <a:lnTo>
                    <a:pt x="50" y="48"/>
                  </a:lnTo>
                  <a:lnTo>
                    <a:pt x="46" y="52"/>
                  </a:lnTo>
                  <a:lnTo>
                    <a:pt x="41" y="55"/>
                  </a:lnTo>
                  <a:lnTo>
                    <a:pt x="35" y="56"/>
                  </a:lnTo>
                  <a:lnTo>
                    <a:pt x="29" y="57"/>
                  </a:lnTo>
                  <a:lnTo>
                    <a:pt x="24" y="56"/>
                  </a:lnTo>
                  <a:lnTo>
                    <a:pt x="18" y="55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3" y="39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7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79">
              <a:extLst>
                <a:ext uri="{FF2B5EF4-FFF2-40B4-BE49-F238E27FC236}">
                  <a16:creationId xmlns:a16="http://schemas.microsoft.com/office/drawing/2014/main" id="{F114CE87-BFB2-4203-AB96-D8636F57A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22225"/>
              <a:ext cx="274638" cy="277813"/>
            </a:xfrm>
            <a:custGeom>
              <a:avLst/>
              <a:gdLst>
                <a:gd name="T0" fmla="*/ 166 w 173"/>
                <a:gd name="T1" fmla="*/ 0 h 175"/>
                <a:gd name="T2" fmla="*/ 169 w 173"/>
                <a:gd name="T3" fmla="*/ 0 h 175"/>
                <a:gd name="T4" fmla="*/ 171 w 173"/>
                <a:gd name="T5" fmla="*/ 3 h 175"/>
                <a:gd name="T6" fmla="*/ 173 w 173"/>
                <a:gd name="T7" fmla="*/ 4 h 175"/>
                <a:gd name="T8" fmla="*/ 173 w 173"/>
                <a:gd name="T9" fmla="*/ 7 h 175"/>
                <a:gd name="T10" fmla="*/ 173 w 173"/>
                <a:gd name="T11" fmla="*/ 10 h 175"/>
                <a:gd name="T12" fmla="*/ 171 w 173"/>
                <a:gd name="T13" fmla="*/ 12 h 175"/>
                <a:gd name="T14" fmla="*/ 10 w 173"/>
                <a:gd name="T15" fmla="*/ 172 h 175"/>
                <a:gd name="T16" fmla="*/ 9 w 173"/>
                <a:gd name="T17" fmla="*/ 173 h 175"/>
                <a:gd name="T18" fmla="*/ 7 w 173"/>
                <a:gd name="T19" fmla="*/ 175 h 175"/>
                <a:gd name="T20" fmla="*/ 4 w 173"/>
                <a:gd name="T21" fmla="*/ 173 h 175"/>
                <a:gd name="T22" fmla="*/ 1 w 173"/>
                <a:gd name="T23" fmla="*/ 172 h 175"/>
                <a:gd name="T24" fmla="*/ 0 w 173"/>
                <a:gd name="T25" fmla="*/ 171 h 175"/>
                <a:gd name="T26" fmla="*/ 0 w 173"/>
                <a:gd name="T27" fmla="*/ 168 h 175"/>
                <a:gd name="T28" fmla="*/ 0 w 173"/>
                <a:gd name="T29" fmla="*/ 165 h 175"/>
                <a:gd name="T30" fmla="*/ 1 w 173"/>
                <a:gd name="T31" fmla="*/ 163 h 175"/>
                <a:gd name="T32" fmla="*/ 162 w 173"/>
                <a:gd name="T33" fmla="*/ 3 h 175"/>
                <a:gd name="T34" fmla="*/ 164 w 173"/>
                <a:gd name="T35" fmla="*/ 0 h 175"/>
                <a:gd name="T36" fmla="*/ 166 w 173"/>
                <a:gd name="T3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75">
                  <a:moveTo>
                    <a:pt x="166" y="0"/>
                  </a:moveTo>
                  <a:lnTo>
                    <a:pt x="169" y="0"/>
                  </a:lnTo>
                  <a:lnTo>
                    <a:pt x="171" y="3"/>
                  </a:lnTo>
                  <a:lnTo>
                    <a:pt x="173" y="4"/>
                  </a:lnTo>
                  <a:lnTo>
                    <a:pt x="173" y="7"/>
                  </a:lnTo>
                  <a:lnTo>
                    <a:pt x="173" y="10"/>
                  </a:lnTo>
                  <a:lnTo>
                    <a:pt x="171" y="12"/>
                  </a:lnTo>
                  <a:lnTo>
                    <a:pt x="10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4" y="173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162" y="3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80">
              <a:extLst>
                <a:ext uri="{FF2B5EF4-FFF2-40B4-BE49-F238E27FC236}">
                  <a16:creationId xmlns:a16="http://schemas.microsoft.com/office/drawing/2014/main" id="{F05D153D-3C94-4B30-974C-B448EFDEE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60325"/>
              <a:ext cx="130175" cy="95250"/>
            </a:xfrm>
            <a:custGeom>
              <a:avLst/>
              <a:gdLst>
                <a:gd name="T0" fmla="*/ 43 w 82"/>
                <a:gd name="T1" fmla="*/ 0 h 60"/>
                <a:gd name="T2" fmla="*/ 46 w 82"/>
                <a:gd name="T3" fmla="*/ 0 h 60"/>
                <a:gd name="T4" fmla="*/ 79 w 82"/>
                <a:gd name="T5" fmla="*/ 10 h 60"/>
                <a:gd name="T6" fmla="*/ 81 w 82"/>
                <a:gd name="T7" fmla="*/ 12 h 60"/>
                <a:gd name="T8" fmla="*/ 82 w 82"/>
                <a:gd name="T9" fmla="*/ 14 h 60"/>
                <a:gd name="T10" fmla="*/ 82 w 82"/>
                <a:gd name="T11" fmla="*/ 18 h 60"/>
                <a:gd name="T12" fmla="*/ 81 w 82"/>
                <a:gd name="T13" fmla="*/ 21 h 60"/>
                <a:gd name="T14" fmla="*/ 43 w 82"/>
                <a:gd name="T15" fmla="*/ 59 h 60"/>
                <a:gd name="T16" fmla="*/ 41 w 82"/>
                <a:gd name="T17" fmla="*/ 60 h 60"/>
                <a:gd name="T18" fmla="*/ 38 w 82"/>
                <a:gd name="T19" fmla="*/ 60 h 60"/>
                <a:gd name="T20" fmla="*/ 37 w 82"/>
                <a:gd name="T21" fmla="*/ 60 h 60"/>
                <a:gd name="T22" fmla="*/ 4 w 82"/>
                <a:gd name="T23" fmla="*/ 50 h 60"/>
                <a:gd name="T24" fmla="*/ 1 w 82"/>
                <a:gd name="T25" fmla="*/ 48 h 60"/>
                <a:gd name="T26" fmla="*/ 0 w 82"/>
                <a:gd name="T27" fmla="*/ 47 h 60"/>
                <a:gd name="T28" fmla="*/ 0 w 82"/>
                <a:gd name="T29" fmla="*/ 44 h 60"/>
                <a:gd name="T30" fmla="*/ 0 w 82"/>
                <a:gd name="T31" fmla="*/ 42 h 60"/>
                <a:gd name="T32" fmla="*/ 1 w 82"/>
                <a:gd name="T33" fmla="*/ 39 h 60"/>
                <a:gd name="T34" fmla="*/ 3 w 82"/>
                <a:gd name="T35" fmla="*/ 38 h 60"/>
                <a:gd name="T36" fmla="*/ 5 w 82"/>
                <a:gd name="T37" fmla="*/ 38 h 60"/>
                <a:gd name="T38" fmla="*/ 8 w 82"/>
                <a:gd name="T39" fmla="*/ 38 h 60"/>
                <a:gd name="T40" fmla="*/ 37 w 82"/>
                <a:gd name="T41" fmla="*/ 47 h 60"/>
                <a:gd name="T42" fmla="*/ 64 w 82"/>
                <a:gd name="T43" fmla="*/ 20 h 60"/>
                <a:gd name="T44" fmla="*/ 42 w 82"/>
                <a:gd name="T45" fmla="*/ 13 h 60"/>
                <a:gd name="T46" fmla="*/ 39 w 82"/>
                <a:gd name="T47" fmla="*/ 12 h 60"/>
                <a:gd name="T48" fmla="*/ 38 w 82"/>
                <a:gd name="T49" fmla="*/ 9 h 60"/>
                <a:gd name="T50" fmla="*/ 38 w 82"/>
                <a:gd name="T51" fmla="*/ 7 h 60"/>
                <a:gd name="T52" fmla="*/ 38 w 82"/>
                <a:gd name="T53" fmla="*/ 4 h 60"/>
                <a:gd name="T54" fmla="*/ 39 w 82"/>
                <a:gd name="T55" fmla="*/ 1 h 60"/>
                <a:gd name="T56" fmla="*/ 41 w 82"/>
                <a:gd name="T57" fmla="*/ 0 h 60"/>
                <a:gd name="T58" fmla="*/ 43 w 82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60">
                  <a:moveTo>
                    <a:pt x="43" y="0"/>
                  </a:moveTo>
                  <a:lnTo>
                    <a:pt x="46" y="0"/>
                  </a:lnTo>
                  <a:lnTo>
                    <a:pt x="79" y="10"/>
                  </a:lnTo>
                  <a:lnTo>
                    <a:pt x="81" y="12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1" y="21"/>
                  </a:lnTo>
                  <a:lnTo>
                    <a:pt x="43" y="59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4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8" y="38"/>
                  </a:lnTo>
                  <a:lnTo>
                    <a:pt x="37" y="47"/>
                  </a:lnTo>
                  <a:lnTo>
                    <a:pt x="64" y="20"/>
                  </a:lnTo>
                  <a:lnTo>
                    <a:pt x="42" y="13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81">
              <a:extLst>
                <a:ext uri="{FF2B5EF4-FFF2-40B4-BE49-F238E27FC236}">
                  <a16:creationId xmlns:a16="http://schemas.microsoft.com/office/drawing/2014/main" id="{90A7B760-B968-4C77-B011-C242F423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1" y="0"/>
              <a:ext cx="96838" cy="130175"/>
            </a:xfrm>
            <a:custGeom>
              <a:avLst/>
              <a:gdLst>
                <a:gd name="T0" fmla="*/ 46 w 61"/>
                <a:gd name="T1" fmla="*/ 0 h 82"/>
                <a:gd name="T2" fmla="*/ 50 w 61"/>
                <a:gd name="T3" fmla="*/ 1 h 82"/>
                <a:gd name="T4" fmla="*/ 51 w 61"/>
                <a:gd name="T5" fmla="*/ 4 h 82"/>
                <a:gd name="T6" fmla="*/ 61 w 61"/>
                <a:gd name="T7" fmla="*/ 37 h 82"/>
                <a:gd name="T8" fmla="*/ 61 w 61"/>
                <a:gd name="T9" fmla="*/ 39 h 82"/>
                <a:gd name="T10" fmla="*/ 61 w 61"/>
                <a:gd name="T11" fmla="*/ 42 h 82"/>
                <a:gd name="T12" fmla="*/ 59 w 61"/>
                <a:gd name="T13" fmla="*/ 43 h 82"/>
                <a:gd name="T14" fmla="*/ 58 w 61"/>
                <a:gd name="T15" fmla="*/ 45 h 82"/>
                <a:gd name="T16" fmla="*/ 55 w 61"/>
                <a:gd name="T17" fmla="*/ 45 h 82"/>
                <a:gd name="T18" fmla="*/ 52 w 61"/>
                <a:gd name="T19" fmla="*/ 45 h 82"/>
                <a:gd name="T20" fmla="*/ 50 w 61"/>
                <a:gd name="T21" fmla="*/ 43 h 82"/>
                <a:gd name="T22" fmla="*/ 48 w 61"/>
                <a:gd name="T23" fmla="*/ 41 h 82"/>
                <a:gd name="T24" fmla="*/ 42 w 61"/>
                <a:gd name="T25" fmla="*/ 18 h 82"/>
                <a:gd name="T26" fmla="*/ 14 w 61"/>
                <a:gd name="T27" fmla="*/ 46 h 82"/>
                <a:gd name="T28" fmla="*/ 24 w 61"/>
                <a:gd name="T29" fmla="*/ 75 h 82"/>
                <a:gd name="T30" fmla="*/ 24 w 61"/>
                <a:gd name="T31" fmla="*/ 77 h 82"/>
                <a:gd name="T32" fmla="*/ 24 w 61"/>
                <a:gd name="T33" fmla="*/ 79 h 82"/>
                <a:gd name="T34" fmla="*/ 21 w 61"/>
                <a:gd name="T35" fmla="*/ 81 h 82"/>
                <a:gd name="T36" fmla="*/ 20 w 61"/>
                <a:gd name="T37" fmla="*/ 82 h 82"/>
                <a:gd name="T38" fmla="*/ 17 w 61"/>
                <a:gd name="T39" fmla="*/ 82 h 82"/>
                <a:gd name="T40" fmla="*/ 14 w 61"/>
                <a:gd name="T41" fmla="*/ 82 h 82"/>
                <a:gd name="T42" fmla="*/ 12 w 61"/>
                <a:gd name="T43" fmla="*/ 81 h 82"/>
                <a:gd name="T44" fmla="*/ 10 w 61"/>
                <a:gd name="T45" fmla="*/ 79 h 82"/>
                <a:gd name="T46" fmla="*/ 1 w 61"/>
                <a:gd name="T47" fmla="*/ 46 h 82"/>
                <a:gd name="T48" fmla="*/ 0 w 61"/>
                <a:gd name="T49" fmla="*/ 43 h 82"/>
                <a:gd name="T50" fmla="*/ 1 w 61"/>
                <a:gd name="T51" fmla="*/ 41 h 82"/>
                <a:gd name="T52" fmla="*/ 3 w 61"/>
                <a:gd name="T53" fmla="*/ 39 h 82"/>
                <a:gd name="T54" fmla="*/ 41 w 61"/>
                <a:gd name="T55" fmla="*/ 1 h 82"/>
                <a:gd name="T56" fmla="*/ 43 w 61"/>
                <a:gd name="T57" fmla="*/ 0 h 82"/>
                <a:gd name="T58" fmla="*/ 46 w 61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82">
                  <a:moveTo>
                    <a:pt x="46" y="0"/>
                  </a:moveTo>
                  <a:lnTo>
                    <a:pt x="50" y="1"/>
                  </a:lnTo>
                  <a:lnTo>
                    <a:pt x="51" y="4"/>
                  </a:lnTo>
                  <a:lnTo>
                    <a:pt x="61" y="37"/>
                  </a:lnTo>
                  <a:lnTo>
                    <a:pt x="61" y="39"/>
                  </a:lnTo>
                  <a:lnTo>
                    <a:pt x="61" y="42"/>
                  </a:lnTo>
                  <a:lnTo>
                    <a:pt x="59" y="43"/>
                  </a:lnTo>
                  <a:lnTo>
                    <a:pt x="58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50" y="43"/>
                  </a:lnTo>
                  <a:lnTo>
                    <a:pt x="48" y="41"/>
                  </a:lnTo>
                  <a:lnTo>
                    <a:pt x="42" y="18"/>
                  </a:lnTo>
                  <a:lnTo>
                    <a:pt x="14" y="46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4" y="79"/>
                  </a:lnTo>
                  <a:lnTo>
                    <a:pt x="21" y="81"/>
                  </a:lnTo>
                  <a:lnTo>
                    <a:pt x="20" y="82"/>
                  </a:lnTo>
                  <a:lnTo>
                    <a:pt x="17" y="82"/>
                  </a:lnTo>
                  <a:lnTo>
                    <a:pt x="14" y="82"/>
                  </a:lnTo>
                  <a:lnTo>
                    <a:pt x="12" y="81"/>
                  </a:lnTo>
                  <a:lnTo>
                    <a:pt x="10" y="79"/>
                  </a:lnTo>
                  <a:lnTo>
                    <a:pt x="1" y="46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794A1D-898C-4B33-BA21-97FC5109D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build="p"/>
      <p:bldP spid="5" grpId="0" animBg="1"/>
      <p:bldP spid="23" grpId="0" animBg="1"/>
      <p:bldP spid="24" grpId="0" animBg="1"/>
      <p:bldP spid="25" grpId="0" animBg="1"/>
      <p:bldP spid="30" grpId="0" animBg="1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Gelingensbedingungen für Lotsendienste in Geburtskliniken in der Pandemie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02EC6-AB98-BF4E-8677-6AAB566A0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363" y="3429000"/>
            <a:ext cx="5626800" cy="2280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006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Starkes klinikinternes Netzwerk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Das Programm kann auch unter Einschränkungen fortgeführt werden, wenn…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200" dirty="0"/>
              <a:t>die </a:t>
            </a:r>
            <a:r>
              <a:rPr lang="de-DE" sz="1200" dirty="0" err="1"/>
              <a:t>Babylots_in</a:t>
            </a:r>
            <a:r>
              <a:rPr lang="de-DE" sz="1200" dirty="0"/>
              <a:t> klinikintern gut eingebunden ist, ihr der Zugang nicht verwehrt wird, sie Teil des Teams ist und Unterstützung von ihren </a:t>
            </a:r>
            <a:r>
              <a:rPr lang="de-DE" sz="1200" dirty="0" err="1"/>
              <a:t>Kolleg_innen</a:t>
            </a:r>
            <a:r>
              <a:rPr lang="de-DE" sz="1200" dirty="0"/>
              <a:t> (</a:t>
            </a:r>
            <a:r>
              <a:rPr lang="de-DE" sz="1200" dirty="0" err="1"/>
              <a:t>Ärzt_innen</a:t>
            </a:r>
            <a:r>
              <a:rPr lang="de-DE" sz="1200" dirty="0"/>
              <a:t>, Pflegekräfte und Hebammen) bei der Bedarfseinschätzung erhält und ggf. auch der persönliche erste Kontakt über </a:t>
            </a:r>
            <a:r>
              <a:rPr lang="de-DE" sz="1200" dirty="0" err="1"/>
              <a:t>Kolleg_innen</a:t>
            </a:r>
            <a:r>
              <a:rPr lang="de-DE" sz="1200" dirty="0"/>
              <a:t> vermittelt wird.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en-US" sz="1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35B35B-186B-4500-9398-17810A16BA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0965" y="3429000"/>
            <a:ext cx="5626800" cy="2279913"/>
          </a:xfrm>
        </p:spPr>
        <p:txBody>
          <a:bodyPr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Starkes Netzwerk zu externen Hilfsangeboten</a:t>
            </a:r>
          </a:p>
          <a:p>
            <a:endParaRPr lang="de-DE" dirty="0"/>
          </a:p>
          <a:p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Babylots_in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einen belastbaren Kontakt zum lokalen Netzwerk Frühe Hilfen aufgebaut hat. So kann sie dennoch in die reduzierte Auswahl an Angeboten vermitteln.</a:t>
            </a:r>
          </a:p>
        </p:txBody>
      </p:sp>
      <p:grpSp>
        <p:nvGrpSpPr>
          <p:cNvPr id="24" name="Group 122">
            <a:extLst>
              <a:ext uri="{FF2B5EF4-FFF2-40B4-BE49-F238E27FC236}">
                <a16:creationId xmlns:a16="http://schemas.microsoft.com/office/drawing/2014/main" id="{5EE64CB0-E754-476E-802F-9847F3DB0CF2}"/>
              </a:ext>
            </a:extLst>
          </p:cNvPr>
          <p:cNvGrpSpPr/>
          <p:nvPr/>
        </p:nvGrpSpPr>
        <p:grpSpPr>
          <a:xfrm>
            <a:off x="2735613" y="2099105"/>
            <a:ext cx="876300" cy="714375"/>
            <a:chOff x="5002213" y="1412875"/>
            <a:chExt cx="563563" cy="48418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" name="Freeform 627">
              <a:extLst>
                <a:ext uri="{FF2B5EF4-FFF2-40B4-BE49-F238E27FC236}">
                  <a16:creationId xmlns:a16="http://schemas.microsoft.com/office/drawing/2014/main" id="{74F18EA6-DD34-4D20-81B6-38ED8E918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213" y="1497013"/>
              <a:ext cx="563563" cy="400050"/>
            </a:xfrm>
            <a:custGeom>
              <a:avLst/>
              <a:gdLst>
                <a:gd name="T0" fmla="*/ 17 w 355"/>
                <a:gd name="T1" fmla="*/ 13 h 252"/>
                <a:gd name="T2" fmla="*/ 15 w 355"/>
                <a:gd name="T3" fmla="*/ 14 h 252"/>
                <a:gd name="T4" fmla="*/ 13 w 355"/>
                <a:gd name="T5" fmla="*/ 15 h 252"/>
                <a:gd name="T6" fmla="*/ 13 w 355"/>
                <a:gd name="T7" fmla="*/ 18 h 252"/>
                <a:gd name="T8" fmla="*/ 13 w 355"/>
                <a:gd name="T9" fmla="*/ 234 h 252"/>
                <a:gd name="T10" fmla="*/ 13 w 355"/>
                <a:gd name="T11" fmla="*/ 236 h 252"/>
                <a:gd name="T12" fmla="*/ 15 w 355"/>
                <a:gd name="T13" fmla="*/ 239 h 252"/>
                <a:gd name="T14" fmla="*/ 17 w 355"/>
                <a:gd name="T15" fmla="*/ 239 h 252"/>
                <a:gd name="T16" fmla="*/ 337 w 355"/>
                <a:gd name="T17" fmla="*/ 239 h 252"/>
                <a:gd name="T18" fmla="*/ 339 w 355"/>
                <a:gd name="T19" fmla="*/ 239 h 252"/>
                <a:gd name="T20" fmla="*/ 341 w 355"/>
                <a:gd name="T21" fmla="*/ 236 h 252"/>
                <a:gd name="T22" fmla="*/ 342 w 355"/>
                <a:gd name="T23" fmla="*/ 234 h 252"/>
                <a:gd name="T24" fmla="*/ 342 w 355"/>
                <a:gd name="T25" fmla="*/ 18 h 252"/>
                <a:gd name="T26" fmla="*/ 341 w 355"/>
                <a:gd name="T27" fmla="*/ 15 h 252"/>
                <a:gd name="T28" fmla="*/ 339 w 355"/>
                <a:gd name="T29" fmla="*/ 14 h 252"/>
                <a:gd name="T30" fmla="*/ 337 w 355"/>
                <a:gd name="T31" fmla="*/ 13 h 252"/>
                <a:gd name="T32" fmla="*/ 17 w 355"/>
                <a:gd name="T33" fmla="*/ 13 h 252"/>
                <a:gd name="T34" fmla="*/ 17 w 355"/>
                <a:gd name="T35" fmla="*/ 0 h 252"/>
                <a:gd name="T36" fmla="*/ 337 w 355"/>
                <a:gd name="T37" fmla="*/ 0 h 252"/>
                <a:gd name="T38" fmla="*/ 342 w 355"/>
                <a:gd name="T39" fmla="*/ 1 h 252"/>
                <a:gd name="T40" fmla="*/ 347 w 355"/>
                <a:gd name="T41" fmla="*/ 3 h 252"/>
                <a:gd name="T42" fmla="*/ 351 w 355"/>
                <a:gd name="T43" fmla="*/ 7 h 252"/>
                <a:gd name="T44" fmla="*/ 354 w 355"/>
                <a:gd name="T45" fmla="*/ 11 h 252"/>
                <a:gd name="T46" fmla="*/ 355 w 355"/>
                <a:gd name="T47" fmla="*/ 18 h 252"/>
                <a:gd name="T48" fmla="*/ 355 w 355"/>
                <a:gd name="T49" fmla="*/ 234 h 252"/>
                <a:gd name="T50" fmla="*/ 354 w 355"/>
                <a:gd name="T51" fmla="*/ 240 h 252"/>
                <a:gd name="T52" fmla="*/ 351 w 355"/>
                <a:gd name="T53" fmla="*/ 246 h 252"/>
                <a:gd name="T54" fmla="*/ 347 w 355"/>
                <a:gd name="T55" fmla="*/ 250 h 252"/>
                <a:gd name="T56" fmla="*/ 342 w 355"/>
                <a:gd name="T57" fmla="*/ 251 h 252"/>
                <a:gd name="T58" fmla="*/ 337 w 355"/>
                <a:gd name="T59" fmla="*/ 252 h 252"/>
                <a:gd name="T60" fmla="*/ 17 w 355"/>
                <a:gd name="T61" fmla="*/ 252 h 252"/>
                <a:gd name="T62" fmla="*/ 12 w 355"/>
                <a:gd name="T63" fmla="*/ 251 h 252"/>
                <a:gd name="T64" fmla="*/ 7 w 355"/>
                <a:gd name="T65" fmla="*/ 250 h 252"/>
                <a:gd name="T66" fmla="*/ 3 w 355"/>
                <a:gd name="T67" fmla="*/ 246 h 252"/>
                <a:gd name="T68" fmla="*/ 0 w 355"/>
                <a:gd name="T69" fmla="*/ 240 h 252"/>
                <a:gd name="T70" fmla="*/ 0 w 355"/>
                <a:gd name="T71" fmla="*/ 234 h 252"/>
                <a:gd name="T72" fmla="*/ 0 w 355"/>
                <a:gd name="T73" fmla="*/ 18 h 252"/>
                <a:gd name="T74" fmla="*/ 0 w 355"/>
                <a:gd name="T75" fmla="*/ 11 h 252"/>
                <a:gd name="T76" fmla="*/ 3 w 355"/>
                <a:gd name="T77" fmla="*/ 7 h 252"/>
                <a:gd name="T78" fmla="*/ 7 w 355"/>
                <a:gd name="T79" fmla="*/ 3 h 252"/>
                <a:gd name="T80" fmla="*/ 12 w 355"/>
                <a:gd name="T81" fmla="*/ 1 h 252"/>
                <a:gd name="T82" fmla="*/ 17 w 355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5" h="252">
                  <a:moveTo>
                    <a:pt x="17" y="13"/>
                  </a:moveTo>
                  <a:lnTo>
                    <a:pt x="15" y="14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3" y="234"/>
                  </a:lnTo>
                  <a:lnTo>
                    <a:pt x="13" y="236"/>
                  </a:lnTo>
                  <a:lnTo>
                    <a:pt x="15" y="239"/>
                  </a:lnTo>
                  <a:lnTo>
                    <a:pt x="17" y="239"/>
                  </a:lnTo>
                  <a:lnTo>
                    <a:pt x="337" y="239"/>
                  </a:lnTo>
                  <a:lnTo>
                    <a:pt x="339" y="239"/>
                  </a:lnTo>
                  <a:lnTo>
                    <a:pt x="341" y="236"/>
                  </a:lnTo>
                  <a:lnTo>
                    <a:pt x="342" y="234"/>
                  </a:lnTo>
                  <a:lnTo>
                    <a:pt x="342" y="18"/>
                  </a:lnTo>
                  <a:lnTo>
                    <a:pt x="341" y="15"/>
                  </a:lnTo>
                  <a:lnTo>
                    <a:pt x="339" y="14"/>
                  </a:lnTo>
                  <a:lnTo>
                    <a:pt x="337" y="13"/>
                  </a:lnTo>
                  <a:lnTo>
                    <a:pt x="17" y="13"/>
                  </a:lnTo>
                  <a:close/>
                  <a:moveTo>
                    <a:pt x="17" y="0"/>
                  </a:moveTo>
                  <a:lnTo>
                    <a:pt x="337" y="0"/>
                  </a:lnTo>
                  <a:lnTo>
                    <a:pt x="342" y="1"/>
                  </a:lnTo>
                  <a:lnTo>
                    <a:pt x="347" y="3"/>
                  </a:lnTo>
                  <a:lnTo>
                    <a:pt x="351" y="7"/>
                  </a:lnTo>
                  <a:lnTo>
                    <a:pt x="354" y="11"/>
                  </a:lnTo>
                  <a:lnTo>
                    <a:pt x="355" y="18"/>
                  </a:lnTo>
                  <a:lnTo>
                    <a:pt x="355" y="234"/>
                  </a:lnTo>
                  <a:lnTo>
                    <a:pt x="354" y="240"/>
                  </a:lnTo>
                  <a:lnTo>
                    <a:pt x="351" y="246"/>
                  </a:lnTo>
                  <a:lnTo>
                    <a:pt x="347" y="250"/>
                  </a:lnTo>
                  <a:lnTo>
                    <a:pt x="342" y="251"/>
                  </a:lnTo>
                  <a:lnTo>
                    <a:pt x="337" y="252"/>
                  </a:lnTo>
                  <a:lnTo>
                    <a:pt x="17" y="252"/>
                  </a:lnTo>
                  <a:lnTo>
                    <a:pt x="12" y="251"/>
                  </a:lnTo>
                  <a:lnTo>
                    <a:pt x="7" y="250"/>
                  </a:lnTo>
                  <a:lnTo>
                    <a:pt x="3" y="246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628">
              <a:extLst>
                <a:ext uri="{FF2B5EF4-FFF2-40B4-BE49-F238E27FC236}">
                  <a16:creationId xmlns:a16="http://schemas.microsoft.com/office/drawing/2014/main" id="{2BA323DC-D06B-4158-AB99-3303E852E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901" y="1581150"/>
              <a:ext cx="230188" cy="231775"/>
            </a:xfrm>
            <a:custGeom>
              <a:avLst/>
              <a:gdLst>
                <a:gd name="T0" fmla="*/ 57 w 145"/>
                <a:gd name="T1" fmla="*/ 15 h 146"/>
                <a:gd name="T2" fmla="*/ 56 w 145"/>
                <a:gd name="T3" fmla="*/ 17 h 146"/>
                <a:gd name="T4" fmla="*/ 55 w 145"/>
                <a:gd name="T5" fmla="*/ 54 h 146"/>
                <a:gd name="T6" fmla="*/ 48 w 145"/>
                <a:gd name="T7" fmla="*/ 57 h 146"/>
                <a:gd name="T8" fmla="*/ 14 w 145"/>
                <a:gd name="T9" fmla="*/ 57 h 146"/>
                <a:gd name="T10" fmla="*/ 13 w 145"/>
                <a:gd name="T11" fmla="*/ 60 h 146"/>
                <a:gd name="T12" fmla="*/ 13 w 145"/>
                <a:gd name="T13" fmla="*/ 88 h 146"/>
                <a:gd name="T14" fmla="*/ 16 w 145"/>
                <a:gd name="T15" fmla="*/ 89 h 146"/>
                <a:gd name="T16" fmla="*/ 52 w 145"/>
                <a:gd name="T17" fmla="*/ 91 h 146"/>
                <a:gd name="T18" fmla="*/ 56 w 145"/>
                <a:gd name="T19" fmla="*/ 96 h 146"/>
                <a:gd name="T20" fmla="*/ 56 w 145"/>
                <a:gd name="T21" fmla="*/ 131 h 146"/>
                <a:gd name="T22" fmla="*/ 59 w 145"/>
                <a:gd name="T23" fmla="*/ 132 h 146"/>
                <a:gd name="T24" fmla="*/ 86 w 145"/>
                <a:gd name="T25" fmla="*/ 132 h 146"/>
                <a:gd name="T26" fmla="*/ 89 w 145"/>
                <a:gd name="T27" fmla="*/ 129 h 146"/>
                <a:gd name="T28" fmla="*/ 89 w 145"/>
                <a:gd name="T29" fmla="*/ 93 h 146"/>
                <a:gd name="T30" fmla="*/ 95 w 145"/>
                <a:gd name="T31" fmla="*/ 89 h 146"/>
                <a:gd name="T32" fmla="*/ 130 w 145"/>
                <a:gd name="T33" fmla="*/ 89 h 146"/>
                <a:gd name="T34" fmla="*/ 131 w 145"/>
                <a:gd name="T35" fmla="*/ 85 h 146"/>
                <a:gd name="T36" fmla="*/ 131 w 145"/>
                <a:gd name="T37" fmla="*/ 58 h 146"/>
                <a:gd name="T38" fmla="*/ 128 w 145"/>
                <a:gd name="T39" fmla="*/ 57 h 146"/>
                <a:gd name="T40" fmla="*/ 92 w 145"/>
                <a:gd name="T41" fmla="*/ 55 h 146"/>
                <a:gd name="T42" fmla="*/ 89 w 145"/>
                <a:gd name="T43" fmla="*/ 50 h 146"/>
                <a:gd name="T44" fmla="*/ 88 w 145"/>
                <a:gd name="T45" fmla="*/ 16 h 146"/>
                <a:gd name="T46" fmla="*/ 85 w 145"/>
                <a:gd name="T47" fmla="*/ 13 h 146"/>
                <a:gd name="T48" fmla="*/ 59 w 145"/>
                <a:gd name="T49" fmla="*/ 0 h 146"/>
                <a:gd name="T50" fmla="*/ 90 w 145"/>
                <a:gd name="T51" fmla="*/ 2 h 146"/>
                <a:gd name="T52" fmla="*/ 98 w 145"/>
                <a:gd name="T53" fmla="*/ 7 h 146"/>
                <a:gd name="T54" fmla="*/ 102 w 145"/>
                <a:gd name="T55" fmla="*/ 17 h 146"/>
                <a:gd name="T56" fmla="*/ 128 w 145"/>
                <a:gd name="T57" fmla="*/ 43 h 146"/>
                <a:gd name="T58" fmla="*/ 137 w 145"/>
                <a:gd name="T59" fmla="*/ 46 h 146"/>
                <a:gd name="T60" fmla="*/ 144 w 145"/>
                <a:gd name="T61" fmla="*/ 55 h 146"/>
                <a:gd name="T62" fmla="*/ 145 w 145"/>
                <a:gd name="T63" fmla="*/ 85 h 146"/>
                <a:gd name="T64" fmla="*/ 141 w 145"/>
                <a:gd name="T65" fmla="*/ 96 h 146"/>
                <a:gd name="T66" fmla="*/ 133 w 145"/>
                <a:gd name="T67" fmla="*/ 102 h 146"/>
                <a:gd name="T68" fmla="*/ 102 w 145"/>
                <a:gd name="T69" fmla="*/ 102 h 146"/>
                <a:gd name="T70" fmla="*/ 101 w 145"/>
                <a:gd name="T71" fmla="*/ 134 h 146"/>
                <a:gd name="T72" fmla="*/ 95 w 145"/>
                <a:gd name="T73" fmla="*/ 143 h 146"/>
                <a:gd name="T74" fmla="*/ 85 w 145"/>
                <a:gd name="T75" fmla="*/ 146 h 146"/>
                <a:gd name="T76" fmla="*/ 54 w 145"/>
                <a:gd name="T77" fmla="*/ 144 h 146"/>
                <a:gd name="T78" fmla="*/ 46 w 145"/>
                <a:gd name="T79" fmla="*/ 139 h 146"/>
                <a:gd name="T80" fmla="*/ 42 w 145"/>
                <a:gd name="T81" fmla="*/ 129 h 146"/>
                <a:gd name="T82" fmla="*/ 16 w 145"/>
                <a:gd name="T83" fmla="*/ 102 h 146"/>
                <a:gd name="T84" fmla="*/ 6 w 145"/>
                <a:gd name="T85" fmla="*/ 100 h 146"/>
                <a:gd name="T86" fmla="*/ 0 w 145"/>
                <a:gd name="T87" fmla="*/ 92 h 146"/>
                <a:gd name="T88" fmla="*/ 0 w 145"/>
                <a:gd name="T89" fmla="*/ 60 h 146"/>
                <a:gd name="T90" fmla="*/ 2 w 145"/>
                <a:gd name="T91" fmla="*/ 50 h 146"/>
                <a:gd name="T92" fmla="*/ 10 w 145"/>
                <a:gd name="T93" fmla="*/ 45 h 146"/>
                <a:gd name="T94" fmla="*/ 42 w 145"/>
                <a:gd name="T95" fmla="*/ 43 h 146"/>
                <a:gd name="T96" fmla="*/ 43 w 145"/>
                <a:gd name="T97" fmla="*/ 12 h 146"/>
                <a:gd name="T98" fmla="*/ 50 w 145"/>
                <a:gd name="T99" fmla="*/ 4 h 146"/>
                <a:gd name="T100" fmla="*/ 59 w 145"/>
                <a:gd name="T10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146">
                  <a:moveTo>
                    <a:pt x="59" y="13"/>
                  </a:moveTo>
                  <a:lnTo>
                    <a:pt x="57" y="15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50"/>
                  </a:lnTo>
                  <a:lnTo>
                    <a:pt x="55" y="54"/>
                  </a:lnTo>
                  <a:lnTo>
                    <a:pt x="52" y="55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14" y="57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85"/>
                  </a:lnTo>
                  <a:lnTo>
                    <a:pt x="13" y="88"/>
                  </a:lnTo>
                  <a:lnTo>
                    <a:pt x="14" y="89"/>
                  </a:lnTo>
                  <a:lnTo>
                    <a:pt x="16" y="89"/>
                  </a:lnTo>
                  <a:lnTo>
                    <a:pt x="48" y="89"/>
                  </a:lnTo>
                  <a:lnTo>
                    <a:pt x="52" y="91"/>
                  </a:lnTo>
                  <a:lnTo>
                    <a:pt x="55" y="93"/>
                  </a:lnTo>
                  <a:lnTo>
                    <a:pt x="56" y="96"/>
                  </a:lnTo>
                  <a:lnTo>
                    <a:pt x="56" y="129"/>
                  </a:lnTo>
                  <a:lnTo>
                    <a:pt x="56" y="131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85" y="132"/>
                  </a:lnTo>
                  <a:lnTo>
                    <a:pt x="86" y="132"/>
                  </a:lnTo>
                  <a:lnTo>
                    <a:pt x="88" y="131"/>
                  </a:lnTo>
                  <a:lnTo>
                    <a:pt x="89" y="129"/>
                  </a:lnTo>
                  <a:lnTo>
                    <a:pt x="89" y="96"/>
                  </a:lnTo>
                  <a:lnTo>
                    <a:pt x="89" y="93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128" y="89"/>
                  </a:lnTo>
                  <a:lnTo>
                    <a:pt x="130" y="89"/>
                  </a:lnTo>
                  <a:lnTo>
                    <a:pt x="131" y="88"/>
                  </a:lnTo>
                  <a:lnTo>
                    <a:pt x="131" y="85"/>
                  </a:lnTo>
                  <a:lnTo>
                    <a:pt x="131" y="60"/>
                  </a:lnTo>
                  <a:lnTo>
                    <a:pt x="131" y="58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95" y="57"/>
                  </a:lnTo>
                  <a:lnTo>
                    <a:pt x="92" y="55"/>
                  </a:lnTo>
                  <a:lnTo>
                    <a:pt x="89" y="54"/>
                  </a:lnTo>
                  <a:lnTo>
                    <a:pt x="89" y="50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6" y="15"/>
                  </a:lnTo>
                  <a:lnTo>
                    <a:pt x="85" y="13"/>
                  </a:lnTo>
                  <a:lnTo>
                    <a:pt x="59" y="13"/>
                  </a:lnTo>
                  <a:close/>
                  <a:moveTo>
                    <a:pt x="59" y="0"/>
                  </a:moveTo>
                  <a:lnTo>
                    <a:pt x="85" y="0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8" y="7"/>
                  </a:lnTo>
                  <a:lnTo>
                    <a:pt x="101" y="12"/>
                  </a:lnTo>
                  <a:lnTo>
                    <a:pt x="102" y="17"/>
                  </a:lnTo>
                  <a:lnTo>
                    <a:pt x="102" y="43"/>
                  </a:lnTo>
                  <a:lnTo>
                    <a:pt x="128" y="43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41" y="50"/>
                  </a:lnTo>
                  <a:lnTo>
                    <a:pt x="144" y="55"/>
                  </a:lnTo>
                  <a:lnTo>
                    <a:pt x="145" y="60"/>
                  </a:lnTo>
                  <a:lnTo>
                    <a:pt x="145" y="85"/>
                  </a:lnTo>
                  <a:lnTo>
                    <a:pt x="144" y="92"/>
                  </a:lnTo>
                  <a:lnTo>
                    <a:pt x="141" y="96"/>
                  </a:lnTo>
                  <a:lnTo>
                    <a:pt x="137" y="100"/>
                  </a:lnTo>
                  <a:lnTo>
                    <a:pt x="133" y="102"/>
                  </a:lnTo>
                  <a:lnTo>
                    <a:pt x="128" y="102"/>
                  </a:lnTo>
                  <a:lnTo>
                    <a:pt x="102" y="102"/>
                  </a:lnTo>
                  <a:lnTo>
                    <a:pt x="102" y="129"/>
                  </a:lnTo>
                  <a:lnTo>
                    <a:pt x="101" y="134"/>
                  </a:lnTo>
                  <a:lnTo>
                    <a:pt x="98" y="139"/>
                  </a:lnTo>
                  <a:lnTo>
                    <a:pt x="95" y="143"/>
                  </a:lnTo>
                  <a:lnTo>
                    <a:pt x="90" y="144"/>
                  </a:lnTo>
                  <a:lnTo>
                    <a:pt x="85" y="146"/>
                  </a:lnTo>
                  <a:lnTo>
                    <a:pt x="59" y="146"/>
                  </a:lnTo>
                  <a:lnTo>
                    <a:pt x="54" y="144"/>
                  </a:lnTo>
                  <a:lnTo>
                    <a:pt x="50" y="143"/>
                  </a:lnTo>
                  <a:lnTo>
                    <a:pt x="46" y="139"/>
                  </a:lnTo>
                  <a:lnTo>
                    <a:pt x="43" y="134"/>
                  </a:lnTo>
                  <a:lnTo>
                    <a:pt x="42" y="129"/>
                  </a:lnTo>
                  <a:lnTo>
                    <a:pt x="42" y="102"/>
                  </a:lnTo>
                  <a:lnTo>
                    <a:pt x="16" y="102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  <a:lnTo>
                    <a:pt x="42" y="43"/>
                  </a:lnTo>
                  <a:lnTo>
                    <a:pt x="42" y="17"/>
                  </a:lnTo>
                  <a:lnTo>
                    <a:pt x="43" y="12"/>
                  </a:lnTo>
                  <a:lnTo>
                    <a:pt x="46" y="7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629">
              <a:extLst>
                <a:ext uri="{FF2B5EF4-FFF2-40B4-BE49-F238E27FC236}">
                  <a16:creationId xmlns:a16="http://schemas.microsoft.com/office/drawing/2014/main" id="{18EAFF18-2C54-4CE7-9DC1-E05ED61E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1412875"/>
              <a:ext cx="187325" cy="104775"/>
            </a:xfrm>
            <a:custGeom>
              <a:avLst/>
              <a:gdLst>
                <a:gd name="T0" fmla="*/ 26 w 118"/>
                <a:gd name="T1" fmla="*/ 0 h 66"/>
                <a:gd name="T2" fmla="*/ 92 w 118"/>
                <a:gd name="T3" fmla="*/ 0 h 66"/>
                <a:gd name="T4" fmla="*/ 105 w 118"/>
                <a:gd name="T5" fmla="*/ 4 h 66"/>
                <a:gd name="T6" fmla="*/ 114 w 118"/>
                <a:gd name="T7" fmla="*/ 13 h 66"/>
                <a:gd name="T8" fmla="*/ 118 w 118"/>
                <a:gd name="T9" fmla="*/ 25 h 66"/>
                <a:gd name="T10" fmla="*/ 118 w 118"/>
                <a:gd name="T11" fmla="*/ 59 h 66"/>
                <a:gd name="T12" fmla="*/ 117 w 118"/>
                <a:gd name="T13" fmla="*/ 62 h 66"/>
                <a:gd name="T14" fmla="*/ 114 w 118"/>
                <a:gd name="T15" fmla="*/ 64 h 66"/>
                <a:gd name="T16" fmla="*/ 111 w 118"/>
                <a:gd name="T17" fmla="*/ 66 h 66"/>
                <a:gd name="T18" fmla="*/ 107 w 118"/>
                <a:gd name="T19" fmla="*/ 64 h 66"/>
                <a:gd name="T20" fmla="*/ 105 w 118"/>
                <a:gd name="T21" fmla="*/ 62 h 66"/>
                <a:gd name="T22" fmla="*/ 105 w 118"/>
                <a:gd name="T23" fmla="*/ 59 h 66"/>
                <a:gd name="T24" fmla="*/ 105 w 118"/>
                <a:gd name="T25" fmla="*/ 25 h 66"/>
                <a:gd name="T26" fmla="*/ 103 w 118"/>
                <a:gd name="T27" fmla="*/ 21 h 66"/>
                <a:gd name="T28" fmla="*/ 101 w 118"/>
                <a:gd name="T29" fmla="*/ 17 h 66"/>
                <a:gd name="T30" fmla="*/ 97 w 118"/>
                <a:gd name="T31" fmla="*/ 15 h 66"/>
                <a:gd name="T32" fmla="*/ 92 w 118"/>
                <a:gd name="T33" fmla="*/ 13 h 66"/>
                <a:gd name="T34" fmla="*/ 26 w 118"/>
                <a:gd name="T35" fmla="*/ 13 h 66"/>
                <a:gd name="T36" fmla="*/ 21 w 118"/>
                <a:gd name="T37" fmla="*/ 15 h 66"/>
                <a:gd name="T38" fmla="*/ 17 w 118"/>
                <a:gd name="T39" fmla="*/ 17 h 66"/>
                <a:gd name="T40" fmla="*/ 14 w 118"/>
                <a:gd name="T41" fmla="*/ 21 h 66"/>
                <a:gd name="T42" fmla="*/ 14 w 118"/>
                <a:gd name="T43" fmla="*/ 25 h 66"/>
                <a:gd name="T44" fmla="*/ 14 w 118"/>
                <a:gd name="T45" fmla="*/ 59 h 66"/>
                <a:gd name="T46" fmla="*/ 13 w 118"/>
                <a:gd name="T47" fmla="*/ 62 h 66"/>
                <a:gd name="T48" fmla="*/ 10 w 118"/>
                <a:gd name="T49" fmla="*/ 64 h 66"/>
                <a:gd name="T50" fmla="*/ 8 w 118"/>
                <a:gd name="T51" fmla="*/ 66 h 66"/>
                <a:gd name="T52" fmla="*/ 4 w 118"/>
                <a:gd name="T53" fmla="*/ 64 h 66"/>
                <a:gd name="T54" fmla="*/ 1 w 118"/>
                <a:gd name="T55" fmla="*/ 62 h 66"/>
                <a:gd name="T56" fmla="*/ 0 w 118"/>
                <a:gd name="T57" fmla="*/ 59 h 66"/>
                <a:gd name="T58" fmla="*/ 0 w 118"/>
                <a:gd name="T59" fmla="*/ 25 h 66"/>
                <a:gd name="T60" fmla="*/ 4 w 118"/>
                <a:gd name="T61" fmla="*/ 13 h 66"/>
                <a:gd name="T62" fmla="*/ 13 w 118"/>
                <a:gd name="T63" fmla="*/ 4 h 66"/>
                <a:gd name="T64" fmla="*/ 26 w 11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66">
                  <a:moveTo>
                    <a:pt x="26" y="0"/>
                  </a:moveTo>
                  <a:lnTo>
                    <a:pt x="92" y="0"/>
                  </a:lnTo>
                  <a:lnTo>
                    <a:pt x="105" y="4"/>
                  </a:lnTo>
                  <a:lnTo>
                    <a:pt x="114" y="13"/>
                  </a:lnTo>
                  <a:lnTo>
                    <a:pt x="118" y="25"/>
                  </a:lnTo>
                  <a:lnTo>
                    <a:pt x="118" y="59"/>
                  </a:lnTo>
                  <a:lnTo>
                    <a:pt x="117" y="62"/>
                  </a:lnTo>
                  <a:lnTo>
                    <a:pt x="114" y="64"/>
                  </a:lnTo>
                  <a:lnTo>
                    <a:pt x="111" y="66"/>
                  </a:lnTo>
                  <a:lnTo>
                    <a:pt x="107" y="64"/>
                  </a:lnTo>
                  <a:lnTo>
                    <a:pt x="105" y="62"/>
                  </a:lnTo>
                  <a:lnTo>
                    <a:pt x="105" y="59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101" y="17"/>
                  </a:lnTo>
                  <a:lnTo>
                    <a:pt x="97" y="15"/>
                  </a:lnTo>
                  <a:lnTo>
                    <a:pt x="92" y="13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4" y="25"/>
                  </a:lnTo>
                  <a:lnTo>
                    <a:pt x="14" y="59"/>
                  </a:lnTo>
                  <a:lnTo>
                    <a:pt x="13" y="62"/>
                  </a:lnTo>
                  <a:lnTo>
                    <a:pt x="10" y="64"/>
                  </a:lnTo>
                  <a:lnTo>
                    <a:pt x="8" y="66"/>
                  </a:lnTo>
                  <a:lnTo>
                    <a:pt x="4" y="64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25"/>
                  </a:lnTo>
                  <a:lnTo>
                    <a:pt x="4" y="13"/>
                  </a:lnTo>
                  <a:lnTo>
                    <a:pt x="13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76">
            <a:extLst>
              <a:ext uri="{FF2B5EF4-FFF2-40B4-BE49-F238E27FC236}">
                <a16:creationId xmlns:a16="http://schemas.microsoft.com/office/drawing/2014/main" id="{6C49EFF6-D6D4-4BA3-B92C-E2B0D7AA37D6}"/>
              </a:ext>
            </a:extLst>
          </p:cNvPr>
          <p:cNvGrpSpPr/>
          <p:nvPr/>
        </p:nvGrpSpPr>
        <p:grpSpPr>
          <a:xfrm>
            <a:off x="8656160" y="2045848"/>
            <a:ext cx="614392" cy="643494"/>
            <a:chOff x="4311651" y="696913"/>
            <a:chExt cx="460375" cy="52705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" name="Freeform 586">
              <a:extLst>
                <a:ext uri="{FF2B5EF4-FFF2-40B4-BE49-F238E27FC236}">
                  <a16:creationId xmlns:a16="http://schemas.microsoft.com/office/drawing/2014/main" id="{A8B2FA55-7554-409F-8B30-F2D43CD8D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3726" y="868363"/>
              <a:ext cx="188913" cy="188913"/>
            </a:xfrm>
            <a:custGeom>
              <a:avLst/>
              <a:gdLst>
                <a:gd name="T0" fmla="*/ 60 w 119"/>
                <a:gd name="T1" fmla="*/ 12 h 119"/>
                <a:gd name="T2" fmla="*/ 42 w 119"/>
                <a:gd name="T3" fmla="*/ 16 h 119"/>
                <a:gd name="T4" fmla="*/ 26 w 119"/>
                <a:gd name="T5" fmla="*/ 26 h 119"/>
                <a:gd name="T6" fmla="*/ 17 w 119"/>
                <a:gd name="T7" fmla="*/ 41 h 119"/>
                <a:gd name="T8" fmla="*/ 13 w 119"/>
                <a:gd name="T9" fmla="*/ 59 h 119"/>
                <a:gd name="T10" fmla="*/ 17 w 119"/>
                <a:gd name="T11" fmla="*/ 77 h 119"/>
                <a:gd name="T12" fmla="*/ 26 w 119"/>
                <a:gd name="T13" fmla="*/ 92 h 119"/>
                <a:gd name="T14" fmla="*/ 42 w 119"/>
                <a:gd name="T15" fmla="*/ 102 h 119"/>
                <a:gd name="T16" fmla="*/ 60 w 119"/>
                <a:gd name="T17" fmla="*/ 106 h 119"/>
                <a:gd name="T18" fmla="*/ 78 w 119"/>
                <a:gd name="T19" fmla="*/ 102 h 119"/>
                <a:gd name="T20" fmla="*/ 93 w 119"/>
                <a:gd name="T21" fmla="*/ 92 h 119"/>
                <a:gd name="T22" fmla="*/ 103 w 119"/>
                <a:gd name="T23" fmla="*/ 77 h 119"/>
                <a:gd name="T24" fmla="*/ 106 w 119"/>
                <a:gd name="T25" fmla="*/ 59 h 119"/>
                <a:gd name="T26" fmla="*/ 103 w 119"/>
                <a:gd name="T27" fmla="*/ 41 h 119"/>
                <a:gd name="T28" fmla="*/ 93 w 119"/>
                <a:gd name="T29" fmla="*/ 26 h 119"/>
                <a:gd name="T30" fmla="*/ 78 w 119"/>
                <a:gd name="T31" fmla="*/ 16 h 119"/>
                <a:gd name="T32" fmla="*/ 60 w 119"/>
                <a:gd name="T33" fmla="*/ 12 h 119"/>
                <a:gd name="T34" fmla="*/ 60 w 119"/>
                <a:gd name="T35" fmla="*/ 0 h 119"/>
                <a:gd name="T36" fmla="*/ 78 w 119"/>
                <a:gd name="T37" fmla="*/ 3 h 119"/>
                <a:gd name="T38" fmla="*/ 96 w 119"/>
                <a:gd name="T39" fmla="*/ 11 h 119"/>
                <a:gd name="T40" fmla="*/ 107 w 119"/>
                <a:gd name="T41" fmla="*/ 24 h 119"/>
                <a:gd name="T42" fmla="*/ 116 w 119"/>
                <a:gd name="T43" fmla="*/ 41 h 119"/>
                <a:gd name="T44" fmla="*/ 119 w 119"/>
                <a:gd name="T45" fmla="*/ 59 h 119"/>
                <a:gd name="T46" fmla="*/ 116 w 119"/>
                <a:gd name="T47" fmla="*/ 79 h 119"/>
                <a:gd name="T48" fmla="*/ 107 w 119"/>
                <a:gd name="T49" fmla="*/ 94 h 119"/>
                <a:gd name="T50" fmla="*/ 96 w 119"/>
                <a:gd name="T51" fmla="*/ 108 h 119"/>
                <a:gd name="T52" fmla="*/ 78 w 119"/>
                <a:gd name="T53" fmla="*/ 115 h 119"/>
                <a:gd name="T54" fmla="*/ 60 w 119"/>
                <a:gd name="T55" fmla="*/ 119 h 119"/>
                <a:gd name="T56" fmla="*/ 41 w 119"/>
                <a:gd name="T57" fmla="*/ 115 h 119"/>
                <a:gd name="T58" fmla="*/ 25 w 119"/>
                <a:gd name="T59" fmla="*/ 108 h 119"/>
                <a:gd name="T60" fmla="*/ 12 w 119"/>
                <a:gd name="T61" fmla="*/ 94 h 119"/>
                <a:gd name="T62" fmla="*/ 4 w 119"/>
                <a:gd name="T63" fmla="*/ 79 h 119"/>
                <a:gd name="T64" fmla="*/ 0 w 119"/>
                <a:gd name="T65" fmla="*/ 59 h 119"/>
                <a:gd name="T66" fmla="*/ 4 w 119"/>
                <a:gd name="T67" fmla="*/ 41 h 119"/>
                <a:gd name="T68" fmla="*/ 12 w 119"/>
                <a:gd name="T69" fmla="*/ 24 h 119"/>
                <a:gd name="T70" fmla="*/ 25 w 119"/>
                <a:gd name="T71" fmla="*/ 11 h 119"/>
                <a:gd name="T72" fmla="*/ 41 w 119"/>
                <a:gd name="T73" fmla="*/ 3 h 119"/>
                <a:gd name="T74" fmla="*/ 60 w 119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19">
                  <a:moveTo>
                    <a:pt x="60" y="12"/>
                  </a:moveTo>
                  <a:lnTo>
                    <a:pt x="42" y="16"/>
                  </a:lnTo>
                  <a:lnTo>
                    <a:pt x="26" y="26"/>
                  </a:lnTo>
                  <a:lnTo>
                    <a:pt x="17" y="41"/>
                  </a:lnTo>
                  <a:lnTo>
                    <a:pt x="13" y="59"/>
                  </a:lnTo>
                  <a:lnTo>
                    <a:pt x="17" y="77"/>
                  </a:lnTo>
                  <a:lnTo>
                    <a:pt x="26" y="92"/>
                  </a:lnTo>
                  <a:lnTo>
                    <a:pt x="42" y="102"/>
                  </a:lnTo>
                  <a:lnTo>
                    <a:pt x="60" y="106"/>
                  </a:lnTo>
                  <a:lnTo>
                    <a:pt x="78" y="102"/>
                  </a:lnTo>
                  <a:lnTo>
                    <a:pt x="93" y="92"/>
                  </a:lnTo>
                  <a:lnTo>
                    <a:pt x="103" y="77"/>
                  </a:lnTo>
                  <a:lnTo>
                    <a:pt x="106" y="59"/>
                  </a:lnTo>
                  <a:lnTo>
                    <a:pt x="103" y="41"/>
                  </a:lnTo>
                  <a:lnTo>
                    <a:pt x="93" y="26"/>
                  </a:lnTo>
                  <a:lnTo>
                    <a:pt x="78" y="16"/>
                  </a:lnTo>
                  <a:lnTo>
                    <a:pt x="60" y="12"/>
                  </a:lnTo>
                  <a:close/>
                  <a:moveTo>
                    <a:pt x="60" y="0"/>
                  </a:moveTo>
                  <a:lnTo>
                    <a:pt x="78" y="3"/>
                  </a:lnTo>
                  <a:lnTo>
                    <a:pt x="96" y="11"/>
                  </a:lnTo>
                  <a:lnTo>
                    <a:pt x="107" y="24"/>
                  </a:lnTo>
                  <a:lnTo>
                    <a:pt x="116" y="41"/>
                  </a:lnTo>
                  <a:lnTo>
                    <a:pt x="119" y="59"/>
                  </a:lnTo>
                  <a:lnTo>
                    <a:pt x="116" y="79"/>
                  </a:lnTo>
                  <a:lnTo>
                    <a:pt x="107" y="94"/>
                  </a:lnTo>
                  <a:lnTo>
                    <a:pt x="96" y="108"/>
                  </a:lnTo>
                  <a:lnTo>
                    <a:pt x="78" y="115"/>
                  </a:lnTo>
                  <a:lnTo>
                    <a:pt x="60" y="119"/>
                  </a:lnTo>
                  <a:lnTo>
                    <a:pt x="41" y="115"/>
                  </a:lnTo>
                  <a:lnTo>
                    <a:pt x="25" y="108"/>
                  </a:lnTo>
                  <a:lnTo>
                    <a:pt x="12" y="94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587">
              <a:extLst>
                <a:ext uri="{FF2B5EF4-FFF2-40B4-BE49-F238E27FC236}">
                  <a16:creationId xmlns:a16="http://schemas.microsoft.com/office/drawing/2014/main" id="{9745E15D-A377-42E5-BF76-DB17F6DCC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696913"/>
              <a:ext cx="133350" cy="131763"/>
            </a:xfrm>
            <a:custGeom>
              <a:avLst/>
              <a:gdLst>
                <a:gd name="T0" fmla="*/ 42 w 84"/>
                <a:gd name="T1" fmla="*/ 13 h 83"/>
                <a:gd name="T2" fmla="*/ 32 w 84"/>
                <a:gd name="T3" fmla="*/ 14 h 83"/>
                <a:gd name="T4" fmla="*/ 23 w 84"/>
                <a:gd name="T5" fmla="*/ 20 h 83"/>
                <a:gd name="T6" fmla="*/ 16 w 84"/>
                <a:gd name="T7" fmla="*/ 30 h 83"/>
                <a:gd name="T8" fmla="*/ 13 w 84"/>
                <a:gd name="T9" fmla="*/ 41 h 83"/>
                <a:gd name="T10" fmla="*/ 16 w 84"/>
                <a:gd name="T11" fmla="*/ 52 h 83"/>
                <a:gd name="T12" fmla="*/ 23 w 84"/>
                <a:gd name="T13" fmla="*/ 62 h 83"/>
                <a:gd name="T14" fmla="*/ 32 w 84"/>
                <a:gd name="T15" fmla="*/ 68 h 83"/>
                <a:gd name="T16" fmla="*/ 42 w 84"/>
                <a:gd name="T17" fmla="*/ 70 h 83"/>
                <a:gd name="T18" fmla="*/ 54 w 84"/>
                <a:gd name="T19" fmla="*/ 68 h 83"/>
                <a:gd name="T20" fmla="*/ 63 w 84"/>
                <a:gd name="T21" fmla="*/ 62 h 83"/>
                <a:gd name="T22" fmla="*/ 70 w 84"/>
                <a:gd name="T23" fmla="*/ 52 h 83"/>
                <a:gd name="T24" fmla="*/ 71 w 84"/>
                <a:gd name="T25" fmla="*/ 41 h 83"/>
                <a:gd name="T26" fmla="*/ 70 w 84"/>
                <a:gd name="T27" fmla="*/ 30 h 83"/>
                <a:gd name="T28" fmla="*/ 63 w 84"/>
                <a:gd name="T29" fmla="*/ 20 h 83"/>
                <a:gd name="T30" fmla="*/ 54 w 84"/>
                <a:gd name="T31" fmla="*/ 14 h 83"/>
                <a:gd name="T32" fmla="*/ 42 w 84"/>
                <a:gd name="T33" fmla="*/ 13 h 83"/>
                <a:gd name="T34" fmla="*/ 42 w 84"/>
                <a:gd name="T35" fmla="*/ 0 h 83"/>
                <a:gd name="T36" fmla="*/ 59 w 84"/>
                <a:gd name="T37" fmla="*/ 2 h 83"/>
                <a:gd name="T38" fmla="*/ 72 w 84"/>
                <a:gd name="T39" fmla="*/ 11 h 83"/>
                <a:gd name="T40" fmla="*/ 81 w 84"/>
                <a:gd name="T41" fmla="*/ 24 h 83"/>
                <a:gd name="T42" fmla="*/ 84 w 84"/>
                <a:gd name="T43" fmla="*/ 41 h 83"/>
                <a:gd name="T44" fmla="*/ 81 w 84"/>
                <a:gd name="T45" fmla="*/ 57 h 83"/>
                <a:gd name="T46" fmla="*/ 72 w 84"/>
                <a:gd name="T47" fmla="*/ 70 h 83"/>
                <a:gd name="T48" fmla="*/ 59 w 84"/>
                <a:gd name="T49" fmla="*/ 79 h 83"/>
                <a:gd name="T50" fmla="*/ 42 w 84"/>
                <a:gd name="T51" fmla="*/ 83 h 83"/>
                <a:gd name="T52" fmla="*/ 26 w 84"/>
                <a:gd name="T53" fmla="*/ 79 h 83"/>
                <a:gd name="T54" fmla="*/ 13 w 84"/>
                <a:gd name="T55" fmla="*/ 70 h 83"/>
                <a:gd name="T56" fmla="*/ 4 w 84"/>
                <a:gd name="T57" fmla="*/ 57 h 83"/>
                <a:gd name="T58" fmla="*/ 0 w 84"/>
                <a:gd name="T59" fmla="*/ 41 h 83"/>
                <a:gd name="T60" fmla="*/ 4 w 84"/>
                <a:gd name="T61" fmla="*/ 24 h 83"/>
                <a:gd name="T62" fmla="*/ 13 w 84"/>
                <a:gd name="T63" fmla="*/ 11 h 83"/>
                <a:gd name="T64" fmla="*/ 26 w 84"/>
                <a:gd name="T65" fmla="*/ 2 h 83"/>
                <a:gd name="T66" fmla="*/ 42 w 84"/>
                <a:gd name="T6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83">
                  <a:moveTo>
                    <a:pt x="42" y="13"/>
                  </a:moveTo>
                  <a:lnTo>
                    <a:pt x="32" y="14"/>
                  </a:lnTo>
                  <a:lnTo>
                    <a:pt x="23" y="20"/>
                  </a:lnTo>
                  <a:lnTo>
                    <a:pt x="16" y="30"/>
                  </a:lnTo>
                  <a:lnTo>
                    <a:pt x="13" y="41"/>
                  </a:lnTo>
                  <a:lnTo>
                    <a:pt x="16" y="52"/>
                  </a:lnTo>
                  <a:lnTo>
                    <a:pt x="23" y="62"/>
                  </a:lnTo>
                  <a:lnTo>
                    <a:pt x="32" y="68"/>
                  </a:lnTo>
                  <a:lnTo>
                    <a:pt x="42" y="70"/>
                  </a:lnTo>
                  <a:lnTo>
                    <a:pt x="54" y="68"/>
                  </a:lnTo>
                  <a:lnTo>
                    <a:pt x="63" y="62"/>
                  </a:lnTo>
                  <a:lnTo>
                    <a:pt x="70" y="52"/>
                  </a:lnTo>
                  <a:lnTo>
                    <a:pt x="71" y="41"/>
                  </a:lnTo>
                  <a:lnTo>
                    <a:pt x="70" y="30"/>
                  </a:lnTo>
                  <a:lnTo>
                    <a:pt x="63" y="20"/>
                  </a:lnTo>
                  <a:lnTo>
                    <a:pt x="54" y="14"/>
                  </a:lnTo>
                  <a:lnTo>
                    <a:pt x="42" y="13"/>
                  </a:lnTo>
                  <a:close/>
                  <a:moveTo>
                    <a:pt x="42" y="0"/>
                  </a:moveTo>
                  <a:lnTo>
                    <a:pt x="59" y="2"/>
                  </a:lnTo>
                  <a:lnTo>
                    <a:pt x="72" y="11"/>
                  </a:lnTo>
                  <a:lnTo>
                    <a:pt x="81" y="24"/>
                  </a:lnTo>
                  <a:lnTo>
                    <a:pt x="84" y="41"/>
                  </a:lnTo>
                  <a:lnTo>
                    <a:pt x="81" y="57"/>
                  </a:lnTo>
                  <a:lnTo>
                    <a:pt x="72" y="70"/>
                  </a:lnTo>
                  <a:lnTo>
                    <a:pt x="59" y="79"/>
                  </a:lnTo>
                  <a:lnTo>
                    <a:pt x="42" y="83"/>
                  </a:lnTo>
                  <a:lnTo>
                    <a:pt x="26" y="79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1"/>
                  </a:lnTo>
                  <a:lnTo>
                    <a:pt x="4" y="24"/>
                  </a:lnTo>
                  <a:lnTo>
                    <a:pt x="13" y="11"/>
                  </a:lnTo>
                  <a:lnTo>
                    <a:pt x="2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588">
              <a:extLst>
                <a:ext uri="{FF2B5EF4-FFF2-40B4-BE49-F238E27FC236}">
                  <a16:creationId xmlns:a16="http://schemas.microsoft.com/office/drawing/2014/main" id="{BD28B957-8752-4364-896F-3E5F8B7A4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076" y="968375"/>
              <a:ext cx="107950" cy="109538"/>
            </a:xfrm>
            <a:custGeom>
              <a:avLst/>
              <a:gdLst>
                <a:gd name="T0" fmla="*/ 34 w 68"/>
                <a:gd name="T1" fmla="*/ 13 h 69"/>
                <a:gd name="T2" fmla="*/ 23 w 68"/>
                <a:gd name="T3" fmla="*/ 16 h 69"/>
                <a:gd name="T4" fmla="*/ 15 w 68"/>
                <a:gd name="T5" fmla="*/ 24 h 69"/>
                <a:gd name="T6" fmla="*/ 11 w 68"/>
                <a:gd name="T7" fmla="*/ 35 h 69"/>
                <a:gd name="T8" fmla="*/ 15 w 68"/>
                <a:gd name="T9" fmla="*/ 46 h 69"/>
                <a:gd name="T10" fmla="*/ 23 w 68"/>
                <a:gd name="T11" fmla="*/ 54 h 69"/>
                <a:gd name="T12" fmla="*/ 34 w 68"/>
                <a:gd name="T13" fmla="*/ 56 h 69"/>
                <a:gd name="T14" fmla="*/ 44 w 68"/>
                <a:gd name="T15" fmla="*/ 54 h 69"/>
                <a:gd name="T16" fmla="*/ 52 w 68"/>
                <a:gd name="T17" fmla="*/ 46 h 69"/>
                <a:gd name="T18" fmla="*/ 55 w 68"/>
                <a:gd name="T19" fmla="*/ 35 h 69"/>
                <a:gd name="T20" fmla="*/ 52 w 68"/>
                <a:gd name="T21" fmla="*/ 24 h 69"/>
                <a:gd name="T22" fmla="*/ 44 w 68"/>
                <a:gd name="T23" fmla="*/ 16 h 69"/>
                <a:gd name="T24" fmla="*/ 34 w 68"/>
                <a:gd name="T25" fmla="*/ 13 h 69"/>
                <a:gd name="T26" fmla="*/ 34 w 68"/>
                <a:gd name="T27" fmla="*/ 0 h 69"/>
                <a:gd name="T28" fmla="*/ 47 w 68"/>
                <a:gd name="T29" fmla="*/ 3 h 69"/>
                <a:gd name="T30" fmla="*/ 57 w 68"/>
                <a:gd name="T31" fmla="*/ 11 h 69"/>
                <a:gd name="T32" fmla="*/ 65 w 68"/>
                <a:gd name="T33" fmla="*/ 21 h 69"/>
                <a:gd name="T34" fmla="*/ 68 w 68"/>
                <a:gd name="T35" fmla="*/ 35 h 69"/>
                <a:gd name="T36" fmla="*/ 65 w 68"/>
                <a:gd name="T37" fmla="*/ 48 h 69"/>
                <a:gd name="T38" fmla="*/ 57 w 68"/>
                <a:gd name="T39" fmla="*/ 59 h 69"/>
                <a:gd name="T40" fmla="*/ 47 w 68"/>
                <a:gd name="T41" fmla="*/ 67 h 69"/>
                <a:gd name="T42" fmla="*/ 34 w 68"/>
                <a:gd name="T43" fmla="*/ 69 h 69"/>
                <a:gd name="T44" fmla="*/ 21 w 68"/>
                <a:gd name="T45" fmla="*/ 67 h 69"/>
                <a:gd name="T46" fmla="*/ 9 w 68"/>
                <a:gd name="T47" fmla="*/ 59 h 69"/>
                <a:gd name="T48" fmla="*/ 2 w 68"/>
                <a:gd name="T49" fmla="*/ 48 h 69"/>
                <a:gd name="T50" fmla="*/ 0 w 68"/>
                <a:gd name="T51" fmla="*/ 35 h 69"/>
                <a:gd name="T52" fmla="*/ 2 w 68"/>
                <a:gd name="T53" fmla="*/ 21 h 69"/>
                <a:gd name="T54" fmla="*/ 9 w 68"/>
                <a:gd name="T55" fmla="*/ 11 h 69"/>
                <a:gd name="T56" fmla="*/ 21 w 68"/>
                <a:gd name="T57" fmla="*/ 3 h 69"/>
                <a:gd name="T58" fmla="*/ 34 w 68"/>
                <a:gd name="T5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9">
                  <a:moveTo>
                    <a:pt x="34" y="13"/>
                  </a:moveTo>
                  <a:lnTo>
                    <a:pt x="23" y="16"/>
                  </a:lnTo>
                  <a:lnTo>
                    <a:pt x="15" y="24"/>
                  </a:lnTo>
                  <a:lnTo>
                    <a:pt x="11" y="35"/>
                  </a:lnTo>
                  <a:lnTo>
                    <a:pt x="15" y="46"/>
                  </a:lnTo>
                  <a:lnTo>
                    <a:pt x="23" y="54"/>
                  </a:lnTo>
                  <a:lnTo>
                    <a:pt x="34" y="56"/>
                  </a:lnTo>
                  <a:lnTo>
                    <a:pt x="44" y="54"/>
                  </a:lnTo>
                  <a:lnTo>
                    <a:pt x="52" y="46"/>
                  </a:lnTo>
                  <a:lnTo>
                    <a:pt x="55" y="35"/>
                  </a:lnTo>
                  <a:lnTo>
                    <a:pt x="52" y="24"/>
                  </a:lnTo>
                  <a:lnTo>
                    <a:pt x="44" y="16"/>
                  </a:lnTo>
                  <a:lnTo>
                    <a:pt x="34" y="13"/>
                  </a:lnTo>
                  <a:close/>
                  <a:moveTo>
                    <a:pt x="34" y="0"/>
                  </a:moveTo>
                  <a:lnTo>
                    <a:pt x="47" y="3"/>
                  </a:lnTo>
                  <a:lnTo>
                    <a:pt x="57" y="11"/>
                  </a:lnTo>
                  <a:lnTo>
                    <a:pt x="65" y="21"/>
                  </a:lnTo>
                  <a:lnTo>
                    <a:pt x="68" y="35"/>
                  </a:lnTo>
                  <a:lnTo>
                    <a:pt x="65" y="48"/>
                  </a:lnTo>
                  <a:lnTo>
                    <a:pt x="57" y="59"/>
                  </a:lnTo>
                  <a:lnTo>
                    <a:pt x="47" y="67"/>
                  </a:lnTo>
                  <a:lnTo>
                    <a:pt x="34" y="69"/>
                  </a:lnTo>
                  <a:lnTo>
                    <a:pt x="21" y="67"/>
                  </a:lnTo>
                  <a:lnTo>
                    <a:pt x="9" y="59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1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589">
              <a:extLst>
                <a:ext uri="{FF2B5EF4-FFF2-40B4-BE49-F238E27FC236}">
                  <a16:creationId xmlns:a16="http://schemas.microsoft.com/office/drawing/2014/main" id="{7FC2D98E-D490-477B-979C-5E4E4D67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1" y="1071563"/>
              <a:ext cx="152400" cy="152400"/>
            </a:xfrm>
            <a:custGeom>
              <a:avLst/>
              <a:gdLst>
                <a:gd name="T0" fmla="*/ 47 w 96"/>
                <a:gd name="T1" fmla="*/ 14 h 96"/>
                <a:gd name="T2" fmla="*/ 34 w 96"/>
                <a:gd name="T3" fmla="*/ 16 h 96"/>
                <a:gd name="T4" fmla="*/ 23 w 96"/>
                <a:gd name="T5" fmla="*/ 24 h 96"/>
                <a:gd name="T6" fmla="*/ 16 w 96"/>
                <a:gd name="T7" fmla="*/ 35 h 96"/>
                <a:gd name="T8" fmla="*/ 12 w 96"/>
                <a:gd name="T9" fmla="*/ 49 h 96"/>
                <a:gd name="T10" fmla="*/ 16 w 96"/>
                <a:gd name="T11" fmla="*/ 62 h 96"/>
                <a:gd name="T12" fmla="*/ 23 w 96"/>
                <a:gd name="T13" fmla="*/ 74 h 96"/>
                <a:gd name="T14" fmla="*/ 34 w 96"/>
                <a:gd name="T15" fmla="*/ 80 h 96"/>
                <a:gd name="T16" fmla="*/ 47 w 96"/>
                <a:gd name="T17" fmla="*/ 83 h 96"/>
                <a:gd name="T18" fmla="*/ 62 w 96"/>
                <a:gd name="T19" fmla="*/ 80 h 96"/>
                <a:gd name="T20" fmla="*/ 72 w 96"/>
                <a:gd name="T21" fmla="*/ 74 h 96"/>
                <a:gd name="T22" fmla="*/ 80 w 96"/>
                <a:gd name="T23" fmla="*/ 62 h 96"/>
                <a:gd name="T24" fmla="*/ 83 w 96"/>
                <a:gd name="T25" fmla="*/ 49 h 96"/>
                <a:gd name="T26" fmla="*/ 80 w 96"/>
                <a:gd name="T27" fmla="*/ 35 h 96"/>
                <a:gd name="T28" fmla="*/ 72 w 96"/>
                <a:gd name="T29" fmla="*/ 24 h 96"/>
                <a:gd name="T30" fmla="*/ 62 w 96"/>
                <a:gd name="T31" fmla="*/ 16 h 96"/>
                <a:gd name="T32" fmla="*/ 47 w 96"/>
                <a:gd name="T33" fmla="*/ 14 h 96"/>
                <a:gd name="T34" fmla="*/ 47 w 96"/>
                <a:gd name="T35" fmla="*/ 0 h 96"/>
                <a:gd name="T36" fmla="*/ 66 w 96"/>
                <a:gd name="T37" fmla="*/ 4 h 96"/>
                <a:gd name="T38" fmla="*/ 81 w 96"/>
                <a:gd name="T39" fmla="*/ 15 h 96"/>
                <a:gd name="T40" fmla="*/ 92 w 96"/>
                <a:gd name="T41" fmla="*/ 29 h 96"/>
                <a:gd name="T42" fmla="*/ 96 w 96"/>
                <a:gd name="T43" fmla="*/ 49 h 96"/>
                <a:gd name="T44" fmla="*/ 92 w 96"/>
                <a:gd name="T45" fmla="*/ 67 h 96"/>
                <a:gd name="T46" fmla="*/ 81 w 96"/>
                <a:gd name="T47" fmla="*/ 82 h 96"/>
                <a:gd name="T48" fmla="*/ 66 w 96"/>
                <a:gd name="T49" fmla="*/ 92 h 96"/>
                <a:gd name="T50" fmla="*/ 47 w 96"/>
                <a:gd name="T51" fmla="*/ 96 h 96"/>
                <a:gd name="T52" fmla="*/ 29 w 96"/>
                <a:gd name="T53" fmla="*/ 92 h 96"/>
                <a:gd name="T54" fmla="*/ 13 w 96"/>
                <a:gd name="T55" fmla="*/ 82 h 96"/>
                <a:gd name="T56" fmla="*/ 4 w 96"/>
                <a:gd name="T57" fmla="*/ 67 h 96"/>
                <a:gd name="T58" fmla="*/ 0 w 96"/>
                <a:gd name="T59" fmla="*/ 49 h 96"/>
                <a:gd name="T60" fmla="*/ 4 w 96"/>
                <a:gd name="T61" fmla="*/ 29 h 96"/>
                <a:gd name="T62" fmla="*/ 13 w 96"/>
                <a:gd name="T63" fmla="*/ 15 h 96"/>
                <a:gd name="T64" fmla="*/ 29 w 96"/>
                <a:gd name="T65" fmla="*/ 4 h 96"/>
                <a:gd name="T66" fmla="*/ 47 w 96"/>
                <a:gd name="T6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6">
                  <a:moveTo>
                    <a:pt x="47" y="14"/>
                  </a:moveTo>
                  <a:lnTo>
                    <a:pt x="34" y="16"/>
                  </a:lnTo>
                  <a:lnTo>
                    <a:pt x="23" y="24"/>
                  </a:lnTo>
                  <a:lnTo>
                    <a:pt x="16" y="35"/>
                  </a:lnTo>
                  <a:lnTo>
                    <a:pt x="12" y="49"/>
                  </a:lnTo>
                  <a:lnTo>
                    <a:pt x="16" y="62"/>
                  </a:lnTo>
                  <a:lnTo>
                    <a:pt x="23" y="74"/>
                  </a:lnTo>
                  <a:lnTo>
                    <a:pt x="34" y="80"/>
                  </a:lnTo>
                  <a:lnTo>
                    <a:pt x="47" y="83"/>
                  </a:lnTo>
                  <a:lnTo>
                    <a:pt x="62" y="80"/>
                  </a:lnTo>
                  <a:lnTo>
                    <a:pt x="72" y="74"/>
                  </a:lnTo>
                  <a:lnTo>
                    <a:pt x="80" y="62"/>
                  </a:lnTo>
                  <a:lnTo>
                    <a:pt x="83" y="49"/>
                  </a:lnTo>
                  <a:lnTo>
                    <a:pt x="80" y="35"/>
                  </a:lnTo>
                  <a:lnTo>
                    <a:pt x="72" y="24"/>
                  </a:lnTo>
                  <a:lnTo>
                    <a:pt x="62" y="16"/>
                  </a:lnTo>
                  <a:lnTo>
                    <a:pt x="47" y="14"/>
                  </a:lnTo>
                  <a:close/>
                  <a:moveTo>
                    <a:pt x="47" y="0"/>
                  </a:moveTo>
                  <a:lnTo>
                    <a:pt x="66" y="4"/>
                  </a:lnTo>
                  <a:lnTo>
                    <a:pt x="81" y="15"/>
                  </a:lnTo>
                  <a:lnTo>
                    <a:pt x="92" y="29"/>
                  </a:lnTo>
                  <a:lnTo>
                    <a:pt x="96" y="49"/>
                  </a:lnTo>
                  <a:lnTo>
                    <a:pt x="92" y="67"/>
                  </a:lnTo>
                  <a:lnTo>
                    <a:pt x="81" y="82"/>
                  </a:lnTo>
                  <a:lnTo>
                    <a:pt x="66" y="92"/>
                  </a:lnTo>
                  <a:lnTo>
                    <a:pt x="47" y="96"/>
                  </a:lnTo>
                  <a:lnTo>
                    <a:pt x="29" y="92"/>
                  </a:lnTo>
                  <a:lnTo>
                    <a:pt x="13" y="82"/>
                  </a:lnTo>
                  <a:lnTo>
                    <a:pt x="4" y="67"/>
                  </a:lnTo>
                  <a:lnTo>
                    <a:pt x="0" y="49"/>
                  </a:lnTo>
                  <a:lnTo>
                    <a:pt x="4" y="29"/>
                  </a:lnTo>
                  <a:lnTo>
                    <a:pt x="13" y="15"/>
                  </a:lnTo>
                  <a:lnTo>
                    <a:pt x="29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590">
              <a:extLst>
                <a:ext uri="{FF2B5EF4-FFF2-40B4-BE49-F238E27FC236}">
                  <a16:creationId xmlns:a16="http://schemas.microsoft.com/office/drawing/2014/main" id="{FBB679E9-D4D1-4932-88DC-BCE847C67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804863"/>
              <a:ext cx="46038" cy="82550"/>
            </a:xfrm>
            <a:custGeom>
              <a:avLst/>
              <a:gdLst>
                <a:gd name="T0" fmla="*/ 7 w 29"/>
                <a:gd name="T1" fmla="*/ 0 h 52"/>
                <a:gd name="T2" fmla="*/ 10 w 29"/>
                <a:gd name="T3" fmla="*/ 1 h 52"/>
                <a:gd name="T4" fmla="*/ 12 w 29"/>
                <a:gd name="T5" fmla="*/ 2 h 52"/>
                <a:gd name="T6" fmla="*/ 13 w 29"/>
                <a:gd name="T7" fmla="*/ 5 h 52"/>
                <a:gd name="T8" fmla="*/ 28 w 29"/>
                <a:gd name="T9" fmla="*/ 44 h 52"/>
                <a:gd name="T10" fmla="*/ 29 w 29"/>
                <a:gd name="T11" fmla="*/ 47 h 52"/>
                <a:gd name="T12" fmla="*/ 28 w 29"/>
                <a:gd name="T13" fmla="*/ 49 h 52"/>
                <a:gd name="T14" fmla="*/ 27 w 29"/>
                <a:gd name="T15" fmla="*/ 51 h 52"/>
                <a:gd name="T16" fmla="*/ 25 w 29"/>
                <a:gd name="T17" fmla="*/ 52 h 52"/>
                <a:gd name="T18" fmla="*/ 23 w 29"/>
                <a:gd name="T19" fmla="*/ 52 h 52"/>
                <a:gd name="T20" fmla="*/ 20 w 29"/>
                <a:gd name="T21" fmla="*/ 52 h 52"/>
                <a:gd name="T22" fmla="*/ 17 w 29"/>
                <a:gd name="T23" fmla="*/ 51 h 52"/>
                <a:gd name="T24" fmla="*/ 16 w 29"/>
                <a:gd name="T25" fmla="*/ 48 h 52"/>
                <a:gd name="T26" fmla="*/ 0 w 29"/>
                <a:gd name="T27" fmla="*/ 9 h 52"/>
                <a:gd name="T28" fmla="*/ 0 w 29"/>
                <a:gd name="T29" fmla="*/ 6 h 52"/>
                <a:gd name="T30" fmla="*/ 2 w 29"/>
                <a:gd name="T31" fmla="*/ 4 h 52"/>
                <a:gd name="T32" fmla="*/ 3 w 29"/>
                <a:gd name="T33" fmla="*/ 2 h 52"/>
                <a:gd name="T34" fmla="*/ 4 w 29"/>
                <a:gd name="T35" fmla="*/ 1 h 52"/>
                <a:gd name="T36" fmla="*/ 7 w 29"/>
                <a:gd name="T3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52">
                  <a:moveTo>
                    <a:pt x="7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28" y="44"/>
                  </a:lnTo>
                  <a:lnTo>
                    <a:pt x="29" y="47"/>
                  </a:lnTo>
                  <a:lnTo>
                    <a:pt x="28" y="49"/>
                  </a:lnTo>
                  <a:lnTo>
                    <a:pt x="27" y="51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0" y="52"/>
                  </a:lnTo>
                  <a:lnTo>
                    <a:pt x="17" y="51"/>
                  </a:lnTo>
                  <a:lnTo>
                    <a:pt x="16" y="48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591">
              <a:extLst>
                <a:ext uri="{FF2B5EF4-FFF2-40B4-BE49-F238E27FC236}">
                  <a16:creationId xmlns:a16="http://schemas.microsoft.com/office/drawing/2014/main" id="{AE19BAD0-C00F-4BA3-B818-D1177162F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1" y="1023938"/>
              <a:ext cx="52388" cy="79375"/>
            </a:xfrm>
            <a:custGeom>
              <a:avLst/>
              <a:gdLst>
                <a:gd name="T0" fmla="*/ 27 w 33"/>
                <a:gd name="T1" fmla="*/ 0 h 50"/>
                <a:gd name="T2" fmla="*/ 29 w 33"/>
                <a:gd name="T3" fmla="*/ 0 h 50"/>
                <a:gd name="T4" fmla="*/ 32 w 33"/>
                <a:gd name="T5" fmla="*/ 3 h 50"/>
                <a:gd name="T6" fmla="*/ 33 w 33"/>
                <a:gd name="T7" fmla="*/ 4 h 50"/>
                <a:gd name="T8" fmla="*/ 33 w 33"/>
                <a:gd name="T9" fmla="*/ 7 h 50"/>
                <a:gd name="T10" fmla="*/ 32 w 33"/>
                <a:gd name="T11" fmla="*/ 10 h 50"/>
                <a:gd name="T12" fmla="*/ 12 w 33"/>
                <a:gd name="T13" fmla="*/ 48 h 50"/>
                <a:gd name="T14" fmla="*/ 11 w 33"/>
                <a:gd name="T15" fmla="*/ 49 h 50"/>
                <a:gd name="T16" fmla="*/ 10 w 33"/>
                <a:gd name="T17" fmla="*/ 50 h 50"/>
                <a:gd name="T18" fmla="*/ 7 w 33"/>
                <a:gd name="T19" fmla="*/ 50 h 50"/>
                <a:gd name="T20" fmla="*/ 4 w 33"/>
                <a:gd name="T21" fmla="*/ 50 h 50"/>
                <a:gd name="T22" fmla="*/ 2 w 33"/>
                <a:gd name="T23" fmla="*/ 48 h 50"/>
                <a:gd name="T24" fmla="*/ 0 w 33"/>
                <a:gd name="T25" fmla="*/ 46 h 50"/>
                <a:gd name="T26" fmla="*/ 0 w 33"/>
                <a:gd name="T27" fmla="*/ 44 h 50"/>
                <a:gd name="T28" fmla="*/ 2 w 33"/>
                <a:gd name="T29" fmla="*/ 41 h 50"/>
                <a:gd name="T30" fmla="*/ 21 w 33"/>
                <a:gd name="T31" fmla="*/ 4 h 50"/>
                <a:gd name="T32" fmla="*/ 23 w 33"/>
                <a:gd name="T33" fmla="*/ 2 h 50"/>
                <a:gd name="T34" fmla="*/ 24 w 33"/>
                <a:gd name="T35" fmla="*/ 0 h 50"/>
                <a:gd name="T36" fmla="*/ 27 w 33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0">
                  <a:moveTo>
                    <a:pt x="27" y="0"/>
                  </a:moveTo>
                  <a:lnTo>
                    <a:pt x="29" y="0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2" y="10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21" y="4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92">
              <a:extLst>
                <a:ext uri="{FF2B5EF4-FFF2-40B4-BE49-F238E27FC236}">
                  <a16:creationId xmlns:a16="http://schemas.microsoft.com/office/drawing/2014/main" id="{23AD6B54-B4BC-4402-9D4B-B80004F7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979488"/>
              <a:ext cx="107950" cy="49213"/>
            </a:xfrm>
            <a:custGeom>
              <a:avLst/>
              <a:gdLst>
                <a:gd name="T0" fmla="*/ 6 w 68"/>
                <a:gd name="T1" fmla="*/ 0 h 31"/>
                <a:gd name="T2" fmla="*/ 8 w 68"/>
                <a:gd name="T3" fmla="*/ 0 h 31"/>
                <a:gd name="T4" fmla="*/ 63 w 68"/>
                <a:gd name="T5" fmla="*/ 18 h 31"/>
                <a:gd name="T6" fmla="*/ 66 w 68"/>
                <a:gd name="T7" fmla="*/ 19 h 31"/>
                <a:gd name="T8" fmla="*/ 67 w 68"/>
                <a:gd name="T9" fmla="*/ 22 h 31"/>
                <a:gd name="T10" fmla="*/ 68 w 68"/>
                <a:gd name="T11" fmla="*/ 24 h 31"/>
                <a:gd name="T12" fmla="*/ 67 w 68"/>
                <a:gd name="T13" fmla="*/ 26 h 31"/>
                <a:gd name="T14" fmla="*/ 66 w 68"/>
                <a:gd name="T15" fmla="*/ 28 h 31"/>
                <a:gd name="T16" fmla="*/ 64 w 68"/>
                <a:gd name="T17" fmla="*/ 30 h 31"/>
                <a:gd name="T18" fmla="*/ 62 w 68"/>
                <a:gd name="T19" fmla="*/ 31 h 31"/>
                <a:gd name="T20" fmla="*/ 59 w 68"/>
                <a:gd name="T21" fmla="*/ 30 h 31"/>
                <a:gd name="T22" fmla="*/ 4 w 68"/>
                <a:gd name="T23" fmla="*/ 11 h 31"/>
                <a:gd name="T24" fmla="*/ 2 w 68"/>
                <a:gd name="T25" fmla="*/ 10 h 31"/>
                <a:gd name="T26" fmla="*/ 0 w 68"/>
                <a:gd name="T27" fmla="*/ 9 h 31"/>
                <a:gd name="T28" fmla="*/ 0 w 68"/>
                <a:gd name="T29" fmla="*/ 6 h 31"/>
                <a:gd name="T30" fmla="*/ 0 w 68"/>
                <a:gd name="T31" fmla="*/ 4 h 31"/>
                <a:gd name="T32" fmla="*/ 2 w 68"/>
                <a:gd name="T33" fmla="*/ 1 h 31"/>
                <a:gd name="T34" fmla="*/ 6 w 6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" y="0"/>
                  </a:moveTo>
                  <a:lnTo>
                    <a:pt x="8" y="0"/>
                  </a:lnTo>
                  <a:lnTo>
                    <a:pt x="63" y="18"/>
                  </a:lnTo>
                  <a:lnTo>
                    <a:pt x="66" y="19"/>
                  </a:lnTo>
                  <a:lnTo>
                    <a:pt x="67" y="22"/>
                  </a:lnTo>
                  <a:lnTo>
                    <a:pt x="68" y="24"/>
                  </a:lnTo>
                  <a:lnTo>
                    <a:pt x="67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2" y="31"/>
                  </a:lnTo>
                  <a:lnTo>
                    <a:pt x="59" y="30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93">
              <a:extLst>
                <a:ext uri="{FF2B5EF4-FFF2-40B4-BE49-F238E27FC236}">
                  <a16:creationId xmlns:a16="http://schemas.microsoft.com/office/drawing/2014/main" id="{752BF72A-C370-4502-A7AB-5FC40203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919163"/>
              <a:ext cx="49213" cy="47625"/>
            </a:xfrm>
            <a:custGeom>
              <a:avLst/>
              <a:gdLst>
                <a:gd name="T0" fmla="*/ 15 w 31"/>
                <a:gd name="T1" fmla="*/ 0 h 30"/>
                <a:gd name="T2" fmla="*/ 21 w 31"/>
                <a:gd name="T3" fmla="*/ 0 h 30"/>
                <a:gd name="T4" fmla="*/ 24 w 31"/>
                <a:gd name="T5" fmla="*/ 2 h 30"/>
                <a:gd name="T6" fmla="*/ 27 w 31"/>
                <a:gd name="T7" fmla="*/ 6 h 30"/>
                <a:gd name="T8" fmla="*/ 30 w 31"/>
                <a:gd name="T9" fmla="*/ 10 h 30"/>
                <a:gd name="T10" fmla="*/ 31 w 31"/>
                <a:gd name="T11" fmla="*/ 15 h 30"/>
                <a:gd name="T12" fmla="*/ 30 w 31"/>
                <a:gd name="T13" fmla="*/ 19 h 30"/>
                <a:gd name="T14" fmla="*/ 27 w 31"/>
                <a:gd name="T15" fmla="*/ 23 h 30"/>
                <a:gd name="T16" fmla="*/ 24 w 31"/>
                <a:gd name="T17" fmla="*/ 27 h 30"/>
                <a:gd name="T18" fmla="*/ 21 w 31"/>
                <a:gd name="T19" fmla="*/ 30 h 30"/>
                <a:gd name="T20" fmla="*/ 15 w 31"/>
                <a:gd name="T21" fmla="*/ 30 h 30"/>
                <a:gd name="T22" fmla="*/ 10 w 31"/>
                <a:gd name="T23" fmla="*/ 30 h 30"/>
                <a:gd name="T24" fmla="*/ 6 w 31"/>
                <a:gd name="T25" fmla="*/ 27 h 30"/>
                <a:gd name="T26" fmla="*/ 2 w 31"/>
                <a:gd name="T27" fmla="*/ 23 h 30"/>
                <a:gd name="T28" fmla="*/ 1 w 31"/>
                <a:gd name="T29" fmla="*/ 19 h 30"/>
                <a:gd name="T30" fmla="*/ 0 w 31"/>
                <a:gd name="T31" fmla="*/ 15 h 30"/>
                <a:gd name="T32" fmla="*/ 1 w 31"/>
                <a:gd name="T33" fmla="*/ 10 h 30"/>
                <a:gd name="T34" fmla="*/ 2 w 31"/>
                <a:gd name="T35" fmla="*/ 6 h 30"/>
                <a:gd name="T36" fmla="*/ 6 w 31"/>
                <a:gd name="T37" fmla="*/ 2 h 30"/>
                <a:gd name="T38" fmla="*/ 10 w 31"/>
                <a:gd name="T39" fmla="*/ 0 h 30"/>
                <a:gd name="T40" fmla="*/ 15 w 31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6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0" y="19"/>
                  </a:lnTo>
                  <a:lnTo>
                    <a:pt x="27" y="23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4848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26509-4499-40A6-866B-4AFDBD069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A71660D270C64F5BBB8F27F5E85BE6370" val="KT\st114285;e3171716-98b2-4896-b5c7-e8b8ab69e33b;Restricted use;2021-05-28T08:16:46;;|"/>
  <p:tag name="A71660D270C64F5BBB8F27F5E85BE630" val="1"/>
  <p:tag name="ISFOXLABELINGONTITLEPAGESET" val="True"/>
  <p:tag name="ISFOXDOCUMENTCLASSIFICATIONVERSION" val="1"/>
  <p:tag name="ISFOXLABELUSERINTERACTION" val="True"/>
  <p:tag name="ISFOXCLASSIFICATIONID" val="e3171716-98b2-4896-b5c7-e8b8ab69e33b"/>
  <p:tag name="ISFOXCLASSIFICATIONNAME" val="Restricted use"/>
  <p:tag name="ISFOXSHOWCLASSIFICATIONREQUESTDIALOG" val="False"/>
  <p:tag name="EXCLUDEHIDDENSLIDES" val="False"/>
  <p:tag name="NUMBEROFPAGES" val="13"/>
  <p:tag name="ISFOXOLDCLASSIFICATIONID" val="e3171716-98b2-4896-b5c7-e8b8ab69e33b"/>
  <p:tag name="ISFOXCLASSIFICATIONINKEYWORDS" val="Restricted use"/>
  <p:tag name="ISFOXDOVERSIONINGONSAV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0D7E2A5D-B599-4075-862E-1E389FDC9942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737B2CE8-FF85-4553-ADAD-964935662D2A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E5B6D092-ED8D-414A-9E4C-B112446B32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B377801821040A2CA2D8A5FE6CAA8" ma:contentTypeVersion="13" ma:contentTypeDescription="Create a new document." ma:contentTypeScope="" ma:versionID="0a2fafcbf239423d8169746fe8ed0e65">
  <xsd:schema xmlns:xsd="http://www.w3.org/2001/XMLSchema" xmlns:xs="http://www.w3.org/2001/XMLSchema" xmlns:p="http://schemas.microsoft.com/office/2006/metadata/properties" xmlns:ns2="af242013-f306-455e-8be5-be2b42d3d70a" xmlns:ns3="ed8fa620-ee69-43a1-92f4-eacdf6ef8b89" targetNamespace="http://schemas.microsoft.com/office/2006/metadata/properties" ma:root="true" ma:fieldsID="2f871db0c8a3e2c1afc8203e94feb40f" ns2:_="" ns3:_="">
    <xsd:import namespace="af242013-f306-455e-8be5-be2b42d3d70a"/>
    <xsd:import namespace="ed8fa620-ee69-43a1-92f4-eacdf6ef8b89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TaxCatchAll" minOccurs="0"/>
                <xsd:element ref="ns2:TaxCatchAllLabel" minOccurs="0"/>
                <xsd:element ref="ns2:mae9e9b22bfa4b2fb48519d1eb3ce05c" minOccurs="0"/>
                <xsd:element ref="ns2:e4ec7d3547bc4c9cb2ac90c9d75646b9" minOccurs="0"/>
                <xsd:element ref="ns2:jb64f3d2f4134173a597ada66a1a0ede" minOccurs="0"/>
                <xsd:element ref="ns2:o8c39495d53344c68a547633427008f7" minOccurs="0"/>
                <xsd:element ref="ns2:l301952e5dbb4c0199ff21de1741f6e1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2:nd4f3f8d4ced43918180be54ed86fc10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42013-f306-455e-8be5-be2b42d3d70a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TaxCatchAll" ma:index="10" nillable="true" ma:displayName="Taxonomy Catch All Column" ma:description="" ma:hidden="true" ma:list="{74fccbee-ba4f-4551-aa41-c3f6b15684b8}" ma:internalName="TaxCatchAll" ma:showField="CatchAllData" ma:web="af242013-f306-455e-8be5-be2b42d3d7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74fccbee-ba4f-4551-aa41-c3f6b15684b8}" ma:internalName="TaxCatchAllLabel" ma:readOnly="true" ma:showField="CatchAllDataLabel" ma:web="af242013-f306-455e-8be5-be2b42d3d7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e9e9b22bfa4b2fb48519d1eb3ce05c" ma:index="12" nillable="true" ma:taxonomy="true" ma:internalName="mae9e9b22bfa4b2fb48519d1eb3ce05c" ma:taxonomyFieldName="Offer" ma:displayName="Offer" ma:default="" ma:fieldId="{6ae9e9b2-2bfa-4b2f-b485-19d1eb3ce05c}" ma:taxonomyMulti="true" ma:sspId="335d02d2-2acc-434b-b7bb-812ff22cbf32" ma:termSetId="206cf811-ca3d-4daf-bd45-b33cea815a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ec7d3547bc4c9cb2ac90c9d75646b9" ma:index="14" nillable="true" ma:taxonomy="true" ma:internalName="e4ec7d3547bc4c9cb2ac90c9d75646b9" ma:taxonomyFieldName="Countries" ma:displayName="Countries" ma:default="" ma:fieldId="{e4ec7d35-47bc-4c9c-b2ac-90c9d75646b9}" ma:taxonomyMulti="true" ma:sspId="335d02d2-2acc-434b-b7bb-812ff22cbf32" ma:termSetId="c2e122a6-bbb9-4e3e-a9c0-10a2021840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64f3d2f4134173a597ada66a1a0ede" ma:index="16" nillable="true" ma:taxonomy="true" ma:internalName="jb64f3d2f4134173a597ada66a1a0ede" ma:taxonomyFieldName="Departments" ma:displayName="Departments" ma:default="" ma:fieldId="{3b64f3d2-f413-4173-a597-ada66a1a0ede}" ma:taxonomyMulti="true" ma:sspId="335d02d2-2acc-434b-b7bb-812ff22cbf32" ma:termSetId="7db15008-d1d6-498d-a488-7d8774bc17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c39495d53344c68a547633427008f7" ma:index="18" nillable="true" ma:taxonomy="true" ma:internalName="o8c39495d53344c68a547633427008f7" ma:taxonomyFieldName="Document_x0020_Categories" ma:displayName="Document Categories" ma:default="" ma:fieldId="{88c39495-d533-44c6-8a54-7633427008f7}" ma:taxonomyMulti="true" ma:sspId="335d02d2-2acc-434b-b7bb-812ff22cbf32" ma:termSetId="f0f7a287-f6ff-41d8-bac1-a65f526832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01952e5dbb4c0199ff21de1741f6e1" ma:index="20" nillable="true" ma:taxonomy="true" ma:internalName="l301952e5dbb4c0199ff21de1741f6e1" ma:taxonomyFieldName="Companies" ma:displayName="Companies" ma:default="" ma:fieldId="{5301952e-5dbb-4c01-99ff-21de1741f6e1}" ma:taxonomyMulti="true" ma:sspId="335d02d2-2acc-434b-b7bb-812ff22cbf32" ma:termSetId="3915896b-ab17-402b-9622-cf55dd9186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4f3f8d4ced43918180be54ed86fc10" ma:index="25" nillable="true" ma:taxonomy="true" ma:internalName="nd4f3f8d4ced43918180be54ed86fc10" ma:taxonomyFieldName="UnilyDocumentCategory" ma:displayName="Document Category" ma:fieldId="{7d4f3f8d-4ced-4391-8180-be54ed86fc10}" ma:taxonomyMulti="true" ma:sspId="335d02d2-2acc-434b-b7bb-812ff22cbf32" ma:termSetId="ebb01328-3c5c-4bb0-9613-f16ad9d3a0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fa620-ee69-43a1-92f4-eacdf6ef8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e9e9b22bfa4b2fb48519d1eb3ce05c xmlns="af242013-f306-455e-8be5-be2b42d3d70a">
      <Terms xmlns="http://schemas.microsoft.com/office/infopath/2007/PartnerControls"/>
    </mae9e9b22bfa4b2fb48519d1eb3ce05c>
    <o8c39495d53344c68a547633427008f7 xmlns="af242013-f306-455e-8be5-be2b42d3d70a">
      <Terms xmlns="http://schemas.microsoft.com/office/infopath/2007/PartnerControls"/>
    </o8c39495d53344c68a547633427008f7>
    <UnilyIsFeaturedDocument xmlns="af242013-f306-455e-8be5-be2b42d3d70a" xsi:nil="true"/>
    <jb64f3d2f4134173a597ada66a1a0ede xmlns="af242013-f306-455e-8be5-be2b42d3d70a">
      <Terms xmlns="http://schemas.microsoft.com/office/infopath/2007/PartnerControls"/>
    </jb64f3d2f4134173a597ada66a1a0ede>
    <e4ec7d3547bc4c9cb2ac90c9d75646b9 xmlns="af242013-f306-455e-8be5-be2b42d3d70a">
      <Terms xmlns="http://schemas.microsoft.com/office/infopath/2007/PartnerControls"/>
    </e4ec7d3547bc4c9cb2ac90c9d75646b9>
    <l301952e5dbb4c0199ff21de1741f6e1 xmlns="af242013-f306-455e-8be5-be2b42d3d70a">
      <Terms xmlns="http://schemas.microsoft.com/office/infopath/2007/PartnerControls"/>
    </l301952e5dbb4c0199ff21de1741f6e1>
    <UnilyIsTemplate xmlns="af242013-f306-455e-8be5-be2b42d3d70a" xsi:nil="true"/>
    <TaxCatchAll xmlns="af242013-f306-455e-8be5-be2b42d3d70a"/>
    <nd4f3f8d4ced43918180be54ed86fc10 xmlns="af242013-f306-455e-8be5-be2b42d3d70a">
      <Terms xmlns="http://schemas.microsoft.com/office/infopath/2007/PartnerControls"/>
    </nd4f3f8d4ced43918180be54ed86fc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B6A94-19CE-4B19-ACB0-890B4C9C1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42013-f306-455e-8be5-be2b42d3d70a"/>
    <ds:schemaRef ds:uri="ed8fa620-ee69-43a1-92f4-eacdf6ef8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d8fa620-ee69-43a1-92f4-eacdf6ef8b89"/>
    <ds:schemaRef ds:uri="af242013-f306-455e-8be5-be2b42d3d70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template master</Template>
  <TotalTime>0</TotalTime>
  <Words>1876</Words>
  <Application>Microsoft Office PowerPoint</Application>
  <PresentationFormat>Breitbild</PresentationFormat>
  <Paragraphs>188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Kantar template master</vt:lpstr>
      <vt:lpstr>Content slides - no sub heading</vt:lpstr>
      <vt:lpstr>Technical</vt:lpstr>
      <vt:lpstr>Mütter mit Neugeborenen  und Babylots_innen  in der Pandemie</vt:lpstr>
      <vt:lpstr>Rahmenbedingungen zu Geburten in der Klinik während der Pandemie</vt:lpstr>
      <vt:lpstr>Befragungsdesign</vt:lpstr>
      <vt:lpstr>Situation der Mütter in Zeiten der Pandemie</vt:lpstr>
      <vt:lpstr>Lotsen in der Geburtsklinik machen den entscheidenden Unterschied  </vt:lpstr>
      <vt:lpstr>Auch die Babylots_innen hatten speziell zu Beginn der Pandemie mit vielfältigen Herausforderungen zu kämpfen</vt:lpstr>
      <vt:lpstr>PowerPoint-Präsentation</vt:lpstr>
      <vt:lpstr>Beratungsprozess </vt:lpstr>
      <vt:lpstr>Gelingensbedingungen für Lotsendienste in Geburtskliniken in der Pandemie</vt:lpstr>
      <vt:lpstr>Lotsen in der Geburtsklinik machen den entscheidenden Unterschied  </vt:lpstr>
      <vt:lpstr>Welche Bedingungen müssen gegeben sein für die Einführung des Programms in einer Klinik? </vt:lpstr>
      <vt:lpstr>Vielen Dank!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– can run to four lines if required – 30pt</dc:title>
  <dc:subject>Sub-heading</dc:subject>
  <dc:creator>Masters, Lee (KHLEP)</dc:creator>
  <cp:keywords>Restricted use;Project reference</cp:keywords>
  <dc:description>Date</dc:description>
  <cp:lastModifiedBy>Glimm Martina</cp:lastModifiedBy>
  <cp:revision>135</cp:revision>
  <cp:lastPrinted>2017-03-24T13:40:26Z</cp:lastPrinted>
  <dcterms:created xsi:type="dcterms:W3CDTF">2020-01-06T12:38:38Z</dcterms:created>
  <dcterms:modified xsi:type="dcterms:W3CDTF">2021-06-10T08:22:12Z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0x01010089EB377801821040A2CA2D8A5FE6CAA8</vt:lpwstr>
  </property>
  <property fmtid="{D5CDD505-2E9C-101B-9397-08002B2CF9AE}" pid="3" name="Countries">
    <vt:lpwstr/>
  </property>
  <property fmtid="{D5CDD505-2E9C-101B-9397-08002B2CF9AE}" pid="4" name="Departments">
    <vt:lpwstr/>
  </property>
  <property fmtid="{D5CDD505-2E9C-101B-9397-08002B2CF9AE}" pid="5" name="Companies">
    <vt:lpwstr/>
  </property>
  <property fmtid="{D5CDD505-2E9C-101B-9397-08002B2CF9AE}" pid="6" name="Offer">
    <vt:lpwstr/>
  </property>
  <property fmtid="{D5CDD505-2E9C-101B-9397-08002B2CF9AE}" pid="7" name="Document Categories">
    <vt:lpwstr/>
  </property>
  <property fmtid="{D5CDD505-2E9C-101B-9397-08002B2CF9AE}" pid="8" name="UnilyDocumentCategory">
    <vt:lpwstr/>
  </property>
  <property fmtid="{D5CDD505-2E9C-101B-9397-08002B2CF9AE}" pid="9" name="a71660d270c64f5bbb8f27ffa23">
    <vt:bool>false</vt:bool>
  </property>
  <property fmtid="{D5CDD505-2E9C-101B-9397-08002B2CF9AE}" pid="10" name="ISFOXClassification">
    <vt:lpwstr>Restricted use</vt:lpwstr>
  </property>
</Properties>
</file>